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1" r:id="rId7"/>
  </p:sldMasterIdLst>
  <p:notesMasterIdLst>
    <p:notesMasterId r:id="rId28"/>
  </p:notesMasterIdLst>
  <p:sldIdLst>
    <p:sldId id="312" r:id="rId8"/>
    <p:sldId id="321" r:id="rId9"/>
    <p:sldId id="322" r:id="rId10"/>
    <p:sldId id="323" r:id="rId11"/>
    <p:sldId id="324" r:id="rId12"/>
    <p:sldId id="325" r:id="rId13"/>
    <p:sldId id="281" r:id="rId14"/>
    <p:sldId id="311" r:id="rId15"/>
    <p:sldId id="313" r:id="rId16"/>
    <p:sldId id="314" r:id="rId17"/>
    <p:sldId id="282" r:id="rId18"/>
    <p:sldId id="317" r:id="rId19"/>
    <p:sldId id="318" r:id="rId20"/>
    <p:sldId id="315" r:id="rId21"/>
    <p:sldId id="316" r:id="rId22"/>
    <p:sldId id="319" r:id="rId23"/>
    <p:sldId id="320" r:id="rId24"/>
    <p:sldId id="326" r:id="rId25"/>
    <p:sldId id="327" r:id="rId26"/>
    <p:sldId id="279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129" autoAdjust="0"/>
  </p:normalViewPr>
  <p:slideViewPr>
    <p:cSldViewPr snapToGrid="0">
      <p:cViewPr varScale="1">
        <p:scale>
          <a:sx n="63" d="100"/>
          <a:sy n="63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6FA0D-83DA-4928-A79E-06FF68A88925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13C80-695C-450B-8E52-A54E1A852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33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  <a:p>
            <a:r>
              <a:rPr lang="pt-BR" baseline="0" dirty="0" smtClean="0"/>
              <a:t>Instituto</a:t>
            </a:r>
          </a:p>
          <a:p>
            <a:endParaRPr lang="pt-BR" baseline="0" dirty="0" smtClean="0"/>
          </a:p>
          <a:p>
            <a:r>
              <a:rPr lang="pt-BR" baseline="0" dirty="0" smtClean="0"/>
              <a:t>Missão</a:t>
            </a:r>
          </a:p>
          <a:p>
            <a:r>
              <a:rPr lang="pt-BR" baseline="0" dirty="0" err="1" smtClean="0"/>
              <a:t>Numeros</a:t>
            </a:r>
            <a:r>
              <a:rPr lang="pt-BR" baseline="0" dirty="0" smtClean="0"/>
              <a:t> dos 10 anos – investimento, pessoas e numero projetos</a:t>
            </a:r>
          </a:p>
          <a:p>
            <a:r>
              <a:rPr lang="pt-BR" baseline="0" dirty="0" smtClean="0"/>
              <a:t>Economia circular</a:t>
            </a:r>
          </a:p>
          <a:p>
            <a:endParaRPr lang="pt-BR" baseline="0" dirty="0" smtClean="0"/>
          </a:p>
          <a:p>
            <a:r>
              <a:rPr lang="pt-BR" baseline="0" dirty="0" smtClean="0"/>
              <a:t>Parceria ONU / edital </a:t>
            </a:r>
            <a:r>
              <a:rPr lang="pt-BR" baseline="0" dirty="0" err="1" smtClean="0"/>
              <a:t>empodera</a:t>
            </a:r>
            <a:r>
              <a:rPr lang="pt-BR" baseline="0" dirty="0" smtClean="0"/>
              <a:t>, beneficiou ZZ mulheres em 15 projetos </a:t>
            </a:r>
          </a:p>
          <a:p>
            <a:endParaRPr lang="pt-BR" baseline="0" dirty="0" smtClean="0"/>
          </a:p>
          <a:p>
            <a:r>
              <a:rPr lang="pt-BR" baseline="0" dirty="0" smtClean="0"/>
              <a:t>vídeo</a:t>
            </a:r>
          </a:p>
          <a:p>
            <a:endParaRPr lang="pt-BR" baseline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85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97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751 projetos apoiados, totalizando R$48.2 milhões investidos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incluindo aqui investimento direto e incentivos fiscais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04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Proposição de valor Lojas Renner S.A.: cúmplice da mulher moderna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55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R$</a:t>
            </a:r>
            <a:r>
              <a:rPr lang="pt-BR" baseline="0" dirty="0" smtClean="0"/>
              <a:t> </a:t>
            </a:r>
            <a:r>
              <a:rPr lang="pt-BR" dirty="0" smtClean="0"/>
              <a:t>1</a:t>
            </a:r>
            <a:r>
              <a:rPr lang="pt-BR" baseline="0" dirty="0" smtClean="0"/>
              <a:t> milhão investido no 1º ano</a:t>
            </a:r>
          </a:p>
          <a:p>
            <a:r>
              <a:rPr lang="pt-BR" baseline="0" dirty="0" smtClean="0"/>
              <a:t>12 meses de programa</a:t>
            </a:r>
          </a:p>
          <a:p>
            <a:r>
              <a:rPr lang="pt-BR" baseline="0" dirty="0" smtClean="0"/>
              <a:t>6 localidades / investimento médio R$ 166 mil por localidade</a:t>
            </a:r>
          </a:p>
          <a:p>
            <a:r>
              <a:rPr lang="pt-BR" baseline="0" dirty="0" smtClean="0"/>
              <a:t>520 mulheres</a:t>
            </a:r>
          </a:p>
          <a:p>
            <a:r>
              <a:rPr lang="pt-BR" baseline="0" dirty="0" smtClean="0"/>
              <a:t>3 fornecedores conectados</a:t>
            </a:r>
          </a:p>
          <a:p>
            <a:r>
              <a:rPr lang="pt-BR" baseline="0" dirty="0" smtClean="0"/>
              <a:t>2 universidades</a:t>
            </a:r>
          </a:p>
          <a:p>
            <a:r>
              <a:rPr lang="pt-BR" dirty="0" smtClean="0">
                <a:sym typeface="Wingdings" panose="05000000000000000000" pitchFamily="2" charset="2"/>
              </a:rPr>
              <a:t></a:t>
            </a:r>
            <a:r>
              <a:rPr lang="pt-BR" dirty="0" smtClean="0"/>
              <a:t> o</a:t>
            </a:r>
            <a:r>
              <a:rPr lang="pt-BR" baseline="0" dirty="0" smtClean="0"/>
              <a:t> que esperamos: qualidade + conformidade social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3C80-695C-450B-8E52-A54E1A852E7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06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3C80-695C-450B-8E52-A54E1A852E7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706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OUTROS FORMATOS</a:t>
            </a:r>
            <a:r>
              <a:rPr lang="pt-BR" baseline="0" dirty="0" smtClean="0"/>
              <a:t> DE EMPREENDEDORISMO, ALÉM DA COSTURA</a:t>
            </a:r>
          </a:p>
          <a:p>
            <a:pPr marL="171450" indent="-171450">
              <a:buFontTx/>
              <a:buChar char="-"/>
            </a:pPr>
            <a:r>
              <a:rPr lang="pt-BR" baseline="0" dirty="0" smtClean="0"/>
              <a:t>Triagem e processamento de resíduos</a:t>
            </a:r>
          </a:p>
          <a:p>
            <a:pPr marL="171450" indent="-171450">
              <a:buFontTx/>
              <a:buChar char="-"/>
            </a:pPr>
            <a:r>
              <a:rPr lang="pt-BR" baseline="0" dirty="0" err="1" smtClean="0"/>
              <a:t>Upcycling</a:t>
            </a:r>
            <a:endParaRPr lang="pt-BR" baseline="0" dirty="0" smtClean="0"/>
          </a:p>
          <a:p>
            <a:pPr marL="171450" indent="-171450">
              <a:buFontTx/>
              <a:buChar char="-"/>
            </a:pPr>
            <a:r>
              <a:rPr lang="pt-BR" baseline="0" dirty="0" smtClean="0"/>
              <a:t>Produção de algodão orgânico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76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29EFE-45DF-4468-B699-B52A3F1B915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2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2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7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3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3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8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7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6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7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9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1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7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9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9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5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4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1DF94-6461-4588-9D84-8C37F00C8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7DBF94-FB95-4E21-9D88-FF5FECC2C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A5746D-3DE6-4775-93C3-6E81F76B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E639EA-29E7-48A5-8619-7038092C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A8F301-DC76-49A7-850E-184572B5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FC6B5-4DD3-49D6-8235-91193EAD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2454F7-E4A5-4EFF-9EDD-741D618F2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F473D0-92EF-4328-8239-CF77C834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970514-C93D-4D97-89CE-A4307C24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E52875-D21C-4726-B150-8A5828E7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159EA-135A-4B1E-9AF4-9B5FF51C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4E1431-9EC0-45F6-8393-2976BDD16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AD2E78-5ADF-450B-9337-1E8E9B9B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1C5BFC-CBA0-40DD-941B-F72195A5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B548E8-9A97-4978-8DB5-687E3E4B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63BF5-241B-40E7-97ED-000E84A2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F2828-2DFA-489B-BBF5-A11E0B644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16C365-6280-4D97-959A-BDF6FF730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ADB2ED-A7AC-474F-AA83-8152F70A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9DACC3-81E6-4700-B1D5-BEABC3EE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759AB3-E77B-489F-AF28-714F565C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7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A36E2-38A8-43F7-AB26-C6321B02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B25E76-A689-458A-887F-247F52BE3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97C5C8-28BB-400D-A69D-F40DCEB97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F33F93-F584-4DC8-9415-5A927FF75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53ED1CC-F575-46DF-9F9E-274903E86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DE501A-9061-405C-9F4C-8E1D9976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C4B064-18A1-41E2-9430-618AE3DC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34F965-57DA-404C-877B-00C770F2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0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B9D37-7771-4C8D-875F-3D8CF7E3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5AC4058-6168-4974-AFF8-0108461B9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245003-540E-484B-9E34-21A4D81DA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681443-2A98-460C-A7CA-45139BD5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7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771B6-CBE9-43C3-92FF-E8AFC537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0EE50CC-80F2-4585-B361-B0A6C521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6BC1CC-0F32-4AE3-8DE8-F9CDDDCA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26EC1-C513-4FA1-9808-8EB5F77C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9CD386-6E34-4DE0-8B5D-C3EAB08C2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05A81E-7799-4757-9C8F-7E8F72D4A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E0082A-4B62-482C-B874-664FCC92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617138-E04B-4DBE-BA64-432064D65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2BCBD2-0B9F-4FFC-AE74-CACB8A2B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0D66D-63F6-42C2-87C7-88E20D2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0F9379-0B56-448A-B9BF-E39AF18B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688FDD6-67A8-42AF-A84B-2D1C2A672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7CA57E-A17F-48D7-AE2E-42C7F459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D94F2A-1362-4E6A-B4B9-3158EF11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2FF180-D8AA-4A85-BB41-29882C7E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1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0E571-648E-4FE4-A3AE-D56AA861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CC1566-A511-488A-B546-F7CE71832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B500F9-5283-45CD-A402-D02C736D6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22B37-7814-43A9-A3E4-DCE6DB9F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EA12EF-719C-45D0-93B8-F352A7B1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6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40374C-B027-4286-B657-9012D5A68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3EE2BB-02BE-4E86-A94F-AE32F4445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B87C97-4032-4F19-B248-7B7FA5FA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B57E44-EDA0-4532-8187-15CE09F9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0F030C-F6D6-4E10-BB9B-7CA785EA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FC6B5-4DD3-49D6-8235-91193EAD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2454F7-E4A5-4EFF-9EDD-741D618F2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F473D0-92EF-4328-8239-CF77C834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970514-C93D-4D97-89CE-A4307C24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E52875-D21C-4726-B150-8A5828E7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0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9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1DF94-6461-4588-9D84-8C37F00C8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7DBF94-FB95-4E21-9D88-FF5FECC2C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A5746D-3DE6-4775-93C3-6E81F76B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E639EA-29E7-48A5-8619-7038092C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A8F301-DC76-49A7-850E-184572B5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FC6B5-4DD3-49D6-8235-91193EAD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2454F7-E4A5-4EFF-9EDD-741D618F2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F473D0-92EF-4328-8239-CF77C834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970514-C93D-4D97-89CE-A4307C24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E52875-D21C-4726-B150-8A5828E7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4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9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159EA-135A-4B1E-9AF4-9B5FF51C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4E1431-9EC0-45F6-8393-2976BDD16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AD2E78-5ADF-450B-9337-1E8E9B9B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1C5BFC-CBA0-40DD-941B-F72195A5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B548E8-9A97-4978-8DB5-687E3E4B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63BF5-241B-40E7-97ED-000E84A2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F2828-2DFA-489B-BBF5-A11E0B644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16C365-6280-4D97-959A-BDF6FF730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ADB2ED-A7AC-474F-AA83-8152F70A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9DACC3-81E6-4700-B1D5-BEABC3EE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759AB3-E77B-489F-AF28-714F565C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A36E2-38A8-43F7-AB26-C6321B02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B25E76-A689-458A-887F-247F52BE3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97C5C8-28BB-400D-A69D-F40DCEB97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F33F93-F584-4DC8-9415-5A927FF75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53ED1CC-F575-46DF-9F9E-274903E86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DE501A-9061-405C-9F4C-8E1D9976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C4B064-18A1-41E2-9430-618AE3DC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34F965-57DA-404C-877B-00C770F2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9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B9D37-7771-4C8D-875F-3D8CF7E3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5AC4058-6168-4974-AFF8-0108461B9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245003-540E-484B-9E34-21A4D81DA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681443-2A98-460C-A7CA-45139BD5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771B6-CBE9-43C3-92FF-E8AFC537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0EE50CC-80F2-4585-B361-B0A6C521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6BC1CC-0F32-4AE3-8DE8-F9CDDDCA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2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26EC1-C513-4FA1-9808-8EB5F77C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9CD386-6E34-4DE0-8B5D-C3EAB08C2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05A81E-7799-4757-9C8F-7E8F72D4A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E0082A-4B62-482C-B874-664FCC92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617138-E04B-4DBE-BA64-432064D65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2BCBD2-0B9F-4FFC-AE74-CACB8A2B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9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0D66D-63F6-42C2-87C7-88E20D2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0F9379-0B56-448A-B9BF-E39AF18B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688FDD6-67A8-42AF-A84B-2D1C2A672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7CA57E-A17F-48D7-AE2E-42C7F459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D94F2A-1362-4E6A-B4B9-3158EF11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2FF180-D8AA-4A85-BB41-29882C7E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0E571-648E-4FE4-A3AE-D56AA861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CC1566-A511-488A-B546-F7CE71832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B500F9-5283-45CD-A402-D02C736D6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22B37-7814-43A9-A3E4-DCE6DB9F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EA12EF-719C-45D0-93B8-F352A7B1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40374C-B027-4286-B657-9012D5A68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3EE2BB-02BE-4E86-A94F-AE32F4445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B87C97-4032-4F19-B248-7B7FA5FA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B57E44-EDA0-4532-8187-15CE09F9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0F030C-F6D6-4E10-BB9B-7CA785EA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6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77F73-D353-414B-B04C-5E391B5D7139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1D1A-C6CD-44F3-97A8-DFEF1878D595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MSIPCM6b2c4f36ab0b296e02e197eb" descr="{&quot;HashCode&quot;:-249242213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1000" smtClean="0">
                <a:solidFill>
                  <a:srgbClr val="000000"/>
                </a:solidFill>
                <a:latin typeface="Calibri" panose="020F0502020204030204" pitchFamily="34" charset="0"/>
              </a:rPr>
              <a:t>Classificação: Interno</a:t>
            </a:r>
            <a:endParaRPr lang="pt-BR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SIPCMf05646eda72462cc08416639" descr="{&quot;HashCode&quot;:-249242213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Classificação: Interno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62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SIPCMf05646eda72462cc08416639" descr="{&quot;HashCode&quot;:-249242213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Classificação: Interno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FD121-53F2-4934-9B3F-C38CEE8E8D82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EA519-EB09-4CA9-A2DD-C6517A123E3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SIPCMContentMarking" descr="{&quot;HashCode&quot;:-249242213,&quot;Placement&quot;:&quot;Footer&quot;}"/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Classificação: Interno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4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4BEEC9-C5E5-46D2-9D04-8B5027C9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2D5C79-41E9-407B-9F20-B98A96B1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96DDC-E86C-488D-9961-7395841F5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573E56-8EBC-4650-A7E8-1CDA117F0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85FB73-65CC-4463-B910-F10CAEF0F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276ABBF-4275-4AEB-8DC7-061AFCAE7F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51785"/>
            <a:ext cx="12192000" cy="9141857"/>
          </a:xfrm>
          <a:prstGeom prst="rect">
            <a:avLst/>
          </a:prstGeom>
        </p:spPr>
      </p:pic>
      <p:sp>
        <p:nvSpPr>
          <p:cNvPr id="8" name="MSIPCMContentMarking" descr="{&quot;HashCode&quot;:-249242213,&quot;Placement&quot;:&quot;Footer&quot;}">
            <a:extLst>
              <a:ext uri="{FF2B5EF4-FFF2-40B4-BE49-F238E27FC236}">
                <a16:creationId xmlns:a16="http://schemas.microsoft.com/office/drawing/2014/main" id="{A38B5BE8-6B20-48E0-8198-BF7042D4724C}"/>
              </a:ext>
            </a:extLst>
          </p:cNvPr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Classificação: Interno</a:t>
            </a:r>
          </a:p>
        </p:txBody>
      </p:sp>
    </p:spTree>
    <p:extLst>
      <p:ext uri="{BB962C8B-B14F-4D97-AF65-F5344CB8AC3E}">
        <p14:creationId xmlns:p14="http://schemas.microsoft.com/office/powerpoint/2010/main" val="25657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77F73-D353-414B-B04C-5E391B5D7139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81D1A-C6CD-44F3-97A8-DFEF1878D59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SIPCM6b2c4f36ab0b296e02e197eb" descr="{&quot;HashCode&quot;:-249242213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Classificação: Interno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5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4BEEC9-C5E5-46D2-9D04-8B5027C9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2D5C79-41E9-407B-9F20-B98A96B1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96DDC-E86C-488D-9961-7395841F5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3D19B-60F4-4039-902F-EF8A609407F7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573E56-8EBC-4650-A7E8-1CDA117F0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85FB73-65CC-4463-B910-F10CAEF0F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C1F4C-C4C3-4162-B9AC-0D9FD43D68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276ABBF-4275-4AEB-8DC7-061AFCAE7F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51785"/>
            <a:ext cx="12192000" cy="9141857"/>
          </a:xfrm>
          <a:prstGeom prst="rect">
            <a:avLst/>
          </a:prstGeom>
        </p:spPr>
      </p:pic>
      <p:sp>
        <p:nvSpPr>
          <p:cNvPr id="8" name="MSIPCMContentMarking" descr="{&quot;HashCode&quot;:-249242213,&quot;Placement&quot;:&quot;Footer&quot;}">
            <a:extLst>
              <a:ext uri="{FF2B5EF4-FFF2-40B4-BE49-F238E27FC236}">
                <a16:creationId xmlns:a16="http://schemas.microsoft.com/office/drawing/2014/main" id="{A38B5BE8-6B20-48E0-8198-BF7042D4724C}"/>
              </a:ext>
            </a:extLst>
          </p:cNvPr>
          <p:cNvSpPr txBox="1"/>
          <p:nvPr userDrawn="1"/>
        </p:nvSpPr>
        <p:spPr>
          <a:xfrm>
            <a:off x="0" y="6595656"/>
            <a:ext cx="13887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Classificação: Interno</a:t>
            </a:r>
          </a:p>
        </p:txBody>
      </p:sp>
    </p:spTree>
    <p:extLst>
      <p:ext uri="{BB962C8B-B14F-4D97-AF65-F5344CB8AC3E}">
        <p14:creationId xmlns:p14="http://schemas.microsoft.com/office/powerpoint/2010/main" val="212764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r="19593"/>
          <a:stretch/>
        </p:blipFill>
        <p:spPr>
          <a:xfrm>
            <a:off x="6019800" y="-21423"/>
            <a:ext cx="6172200" cy="687942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0"/>
            <a:ext cx="6024019" cy="6858000"/>
          </a:xfrm>
          <a:prstGeom prst="rect">
            <a:avLst/>
          </a:prstGeom>
          <a:solidFill>
            <a:srgbClr val="D9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01" y="2077309"/>
            <a:ext cx="2794598" cy="26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15" r="10908" b="1823"/>
          <a:stretch/>
        </p:blipFill>
        <p:spPr>
          <a:xfrm>
            <a:off x="1689291" y="0"/>
            <a:ext cx="8704869" cy="612264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114235" y="5029322"/>
            <a:ext cx="3033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44546A"/>
                </a:solidFill>
                <a:latin typeface="Berlin Sans FB Demi" panose="020E0802020502020306" pitchFamily="34" charset="0"/>
              </a:rPr>
              <a:t>INDEPENDÊNCIA</a:t>
            </a:r>
            <a:endParaRPr lang="pt-BR" sz="2800" dirty="0">
              <a:solidFill>
                <a:srgbClr val="44546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88275" y="878578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44546A"/>
                </a:solidFill>
                <a:latin typeface="Berlin Sans FB Demi" panose="020E0802020502020306" pitchFamily="34" charset="0"/>
              </a:rPr>
              <a:t>PROTAGONISMO</a:t>
            </a:r>
            <a:endParaRPr lang="pt-BR" sz="2800" dirty="0">
              <a:solidFill>
                <a:srgbClr val="44546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52729" y="3429000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44546A"/>
                </a:solidFill>
                <a:latin typeface="Berlin Sans FB Demi" panose="020E0802020502020306" pitchFamily="34" charset="0"/>
              </a:rPr>
              <a:t>LIDERANÇA</a:t>
            </a:r>
            <a:endParaRPr lang="pt-BR" sz="2800" dirty="0">
              <a:solidFill>
                <a:srgbClr val="44546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5568" y="857591"/>
            <a:ext cx="473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44546A"/>
                </a:solidFill>
                <a:latin typeface="Berlin Sans FB Demi" panose="020E0802020502020306" pitchFamily="34" charset="0"/>
              </a:rPr>
              <a:t>INTELIGÊNCIA EMOCIONAL</a:t>
            </a:r>
            <a:endParaRPr lang="pt-BR" sz="2800" dirty="0">
              <a:solidFill>
                <a:srgbClr val="44546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9304356" y="2224671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44546A"/>
                </a:solidFill>
                <a:latin typeface="Berlin Sans FB Demi" panose="020E0802020502020306" pitchFamily="34" charset="0"/>
              </a:rPr>
              <a:t>COOPERAÇÃO</a:t>
            </a:r>
            <a:endParaRPr lang="pt-BR" sz="2800" dirty="0">
              <a:solidFill>
                <a:srgbClr val="44546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8563768" y="4767712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44546A"/>
                </a:solidFill>
                <a:latin typeface="Berlin Sans FB Demi" panose="020E0802020502020306" pitchFamily="34" charset="0"/>
              </a:rPr>
              <a:t>EMPODERAMENTO</a:t>
            </a:r>
            <a:endParaRPr lang="pt-BR" sz="2800" dirty="0">
              <a:solidFill>
                <a:srgbClr val="44546A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214"/>
            <a:ext cx="12192000" cy="8139086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93" y="5410200"/>
            <a:ext cx="150860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ta para a Direita 14"/>
          <p:cNvSpPr/>
          <p:nvPr/>
        </p:nvSpPr>
        <p:spPr>
          <a:xfrm>
            <a:off x="521900" y="3495675"/>
            <a:ext cx="11384350" cy="800100"/>
          </a:xfrm>
          <a:prstGeom prst="rightArrow">
            <a:avLst>
              <a:gd name="adj1" fmla="val 50000"/>
              <a:gd name="adj2" fmla="val 4487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521900" y="1828800"/>
            <a:ext cx="11384350" cy="800100"/>
          </a:xfrm>
          <a:prstGeom prst="rightArrow">
            <a:avLst>
              <a:gd name="adj1" fmla="val 50000"/>
              <a:gd name="adj2" fmla="val 4487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38200" y="1485900"/>
            <a:ext cx="2000250" cy="3162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SELEÇÃO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GRUPOS PRODUTIVOS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971800" y="1485900"/>
            <a:ext cx="2000250" cy="1485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CONHECIMENTO TÉCNICO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71800" y="3143250"/>
            <a:ext cx="2000250" cy="1504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CONHECIMENTO COMPORTAMENT.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05400" y="1485900"/>
            <a:ext cx="2000250" cy="3162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CAPACITAÇÃO EMPREENDEDORA</a:t>
            </a:r>
          </a:p>
        </p:txBody>
      </p:sp>
      <p:sp>
        <p:nvSpPr>
          <p:cNvPr id="8" name="Retângulo 7"/>
          <p:cNvSpPr/>
          <p:nvPr/>
        </p:nvSpPr>
        <p:spPr>
          <a:xfrm>
            <a:off x="7239000" y="1485900"/>
            <a:ext cx="2000250" cy="1485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MENTORIA DE NEGÓCIO</a:t>
            </a:r>
          </a:p>
        </p:txBody>
      </p:sp>
      <p:sp>
        <p:nvSpPr>
          <p:cNvPr id="9" name="Retângulo 8"/>
          <p:cNvSpPr/>
          <p:nvPr/>
        </p:nvSpPr>
        <p:spPr>
          <a:xfrm>
            <a:off x="7239000" y="3143250"/>
            <a:ext cx="4133850" cy="1504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PREPARAÇÃO PARA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CERTIFICAÇÕES NECESSÁRIAS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372600" y="1485900"/>
            <a:ext cx="2000250" cy="1485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NEGÓCIOS GERADOS NA CADEIA TÊXTIL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2BBEB3-C055-4B16-B014-7BE4CA0A47B7}"/>
              </a:ext>
            </a:extLst>
          </p:cNvPr>
          <p:cNvSpPr txBox="1"/>
          <p:nvPr/>
        </p:nvSpPr>
        <p:spPr>
          <a:xfrm>
            <a:off x="521900" y="621191"/>
            <a:ext cx="458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EMPREENDEDORAS DA MODA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46317" y="4819650"/>
            <a:ext cx="178401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Parcerias locais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862604" y="4819650"/>
            <a:ext cx="214244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SENAI/SESI + COMAS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088604" y="4819650"/>
            <a:ext cx="422684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ALIANÇA EMPREENDEDORA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9372600" y="4819650"/>
            <a:ext cx="200025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prstClr val="black"/>
                </a:solidFill>
                <a:latin typeface="Calibri" panose="020F0502020204030204"/>
              </a:rPr>
              <a:t>CERTIFICADORAS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ector reto 9"/>
          <p:cNvCxnSpPr>
            <a:stCxn id="2" idx="2"/>
          </p:cNvCxnSpPr>
          <p:nvPr/>
        </p:nvCxnSpPr>
        <p:spPr>
          <a:xfrm>
            <a:off x="1838325" y="5188982"/>
            <a:ext cx="9525" cy="5831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1847850" y="5756094"/>
            <a:ext cx="6667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2596982" y="5353050"/>
            <a:ext cx="4043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implantação local de produção (incubadora);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investimento de maquinário e mobiliário;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compra de produção;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3925858" y="2317481"/>
            <a:ext cx="2000250" cy="1504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RJ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1486622" y="2317481"/>
            <a:ext cx="2000250" cy="1504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RS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8804330" y="2317481"/>
            <a:ext cx="2000250" cy="1504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SP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6365094" y="2317481"/>
            <a:ext cx="2000250" cy="1504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SC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368847" y="968149"/>
            <a:ext cx="364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12 MESES DE PROGRAMA</a:t>
            </a:r>
            <a:endParaRPr lang="pt-BR" sz="2400" dirty="0">
              <a:solidFill>
                <a:schemeClr val="tx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335510" y="9681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pt-BR" sz="2400" dirty="0" smtClean="0"/>
              <a:t>6 LOCALIDADES</a:t>
            </a:r>
            <a:endParaRPr lang="pt-BR" sz="24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8112745" y="968148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pt-BR" sz="2400" dirty="0" smtClean="0"/>
              <a:t>520 MULHERES</a:t>
            </a:r>
            <a:endParaRPr lang="pt-BR" sz="24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933867" y="1429813"/>
            <a:ext cx="5266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2"/>
                </a:solidFill>
                <a:latin typeface="Berlin Sans FB Demi" panose="020E0802020502020306" pitchFamily="34" charset="0"/>
              </a:rPr>
              <a:t>CERCA DE 40 GRUPOS PRODUTIVOS</a:t>
            </a:r>
            <a:endParaRPr lang="pt-BR" sz="2400" dirty="0">
              <a:solidFill>
                <a:schemeClr val="tx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710930" y="1411982"/>
            <a:ext cx="4443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pPr algn="ctr"/>
            <a:r>
              <a:rPr lang="pt-BR" sz="2400" dirty="0" smtClean="0"/>
              <a:t>5 FORNECEDORES PARCEIROS</a:t>
            </a:r>
            <a:endParaRPr lang="pt-BR" sz="2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1434707" y="4054880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pt-BR" sz="2000" dirty="0" smtClean="0"/>
              <a:t>PORTO ALEGRE</a:t>
            </a:r>
            <a:endParaRPr lang="pt-BR" sz="200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925858" y="4051187"/>
            <a:ext cx="1669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pt-BR" sz="2000" dirty="0" smtClean="0"/>
              <a:t>FRIBURGO</a:t>
            </a:r>
          </a:p>
          <a:p>
            <a:r>
              <a:rPr lang="pt-BR" sz="2000" dirty="0" smtClean="0"/>
              <a:t>PETRÓPOLIS</a:t>
            </a:r>
            <a:endParaRPr lang="pt-BR" sz="20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365094" y="4051187"/>
            <a:ext cx="214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pt-BR" sz="2000" dirty="0" smtClean="0"/>
              <a:t>FLORIANÓPOLIS</a:t>
            </a:r>
          </a:p>
          <a:p>
            <a:r>
              <a:rPr lang="pt-BR" sz="2000" dirty="0" smtClean="0"/>
              <a:t>POMERODE</a:t>
            </a:r>
            <a:endParaRPr lang="pt-BR" sz="2000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8843039" y="4054880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tx2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pt-BR" sz="2000" dirty="0" smtClean="0"/>
              <a:t>JACAREÍ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2864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oFtse0nU9Zz8Fv8tHIcuhQXouqriRbAO96J-z0E7Coy493SXE_IkYqMnQYXO8lgudlqVTRP-dJIhGvq80jo6ohGJQ9218AZSclCpzMkg29IYgPLd6XNWCkt_KuQKMiW3gEKS8nHlTfrKzD7rm3TzPo3o9xuiIQmk0x1-osSfxo5h-EBDrA6uaGA6-SGCR7bmAreO4L7qNk7X6z5_FrVAi3_53J6HgHqA6JcXFdH_jhDtfmRzMCHwK4911RgVVVLg4rRu6N92wcnp2QZgGzHaupoH2JV6Y4HhIG-MDSy6rK1Duvx4MTLC18-tRno7ZCx7JziZSq4Qi5jOEGqNOc119ucfO72DIZAM943glepjQPpjYByhN01JFvWwrsbvfVsaBaxifNC4TlBDhdN0soVJweVxf_Wauc8XKRWFj1voYBZCbBV5zn8o27iXWcOOhcqirJU0jIkzbAQHTdp1wuNzj-vJftRYFDDBJyuTrK88qSQ1iLf3K_GlDOcXrBUnCDRO5QiKNZnywKHL9MFRgd4JEbA7prZz5pL6wlmfOE6SaPrckGevyMvheFsSGqPhoM5X9GNXtv551sVONgEDy5XXrSegBtaO1Xh0n5iZhrkn60orwQgRLAQed6dXfG06syeP=w848-h636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3329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43780" y="5699959"/>
            <a:ext cx="9704439" cy="92333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Empreendedoras da Moda – Florianópolis/SC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Início oficinas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upcycling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gestão: setembro 2018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Conclusão 1ª fase: julho 2019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3.googleusercontent.com/QlArswSVxefoEiUCboMYYj3FIQNPR4jrrn-g6K7-9WlEqlmS02v3N0cY7YsHqUiM2N2TiC_WinJ7avYj4Yr4ysHJu0AL5NtyxvtwARV-uNPOxHGTXta6YD4CUxkD7uRj8RNdE9jut0DZ37F_nIbeNB833b8RP-RnzuN84uVmM0mFsRrYkkQ7egeAJ5KkvC9-fqzoZlbohSNJM-MTBydpD5RplyMJKJLyLy7PxUjRu96hWF9IZBcYP35IwTRJGb_IW5Xfk1rbcL0vPjYSaUMHHFWjrDX9TDgqOuBhI-tMW4FArwQ7yK08zCoK6k1k7vo-SItUADU5FM5FpaYu5ojJlL30E-WJ0x9wggosswkdpwS9LQCvL38Z3H6Bq4p3iUw8KUpKowHl6mtNt_nOmQ5AHetcBV8ES_xidUx6R6_d1YHyKvkIQgqC9rfAAI9dmEKclkRvi2BDTnh5fzBEHSRKM--N0Wk_RzuhAxYh5DYaCBKs92x1-n2BMCKA32feJSWgk2BK7FDBp9f2omcBrfzSGlVjsLhdKrkRAk12IJLAi4y3lVvhgFUKx45p4T6MWg-6JhfnQ0pUG4Lf4MoVbyG8TNO50fO-wgVx_5QaMMB99jS53UbQoz9S7Hc4PvwLSvYD=w477-h636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82" y="-597874"/>
            <a:ext cx="454342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LWszdLQf907yJStVOvGH9MqyiwGur0Ic8CqTqEDfF_bMsOrJKPY_ogyifA7SJkxyfB_rXf007kqBtSLNjolP_VfC04GT8jF2hNSMKb_55IsI47rJIV5aRtdHpd00wcL9bxSe0Wg3WcFa5HvP5F1qZ3pLLo8Vv2ABP1gFnJBQBGLH_wxAKZoXpnQBSeLcUgJ9T6owc0yavm8EuIu-kkWrR8VagIRb6KqknT-loo7MmD-SFSFVlP09HC3yrwFi5mNawLHTnU-j8jsqAuolYOtewRQsxPuzu57lJaCIBRG7gMc77YYFCzK14nKRWKljN3P7iAEnZ5E94367MyTR8A4GpvnuAhxg_cmH1nzL-4zHZw2KlErDybZV6RIvVUnGs6eGK62L9KORbkV_41UpJq9rgl3SZSqvW9DyUqX7LxyHfCXJ2TTvaIPjjUaeVrn93hBhAvcEMrhI_1Brxd6QsLs0eaEgE9umMLmHlQtZYdzRUik03bFQzJH-Kw8rFJ9O_jS7-P9Otz4eqHlzkT9x2mOYDAFE-ga5cUqB1UgdT1h5tN-f0MInbr6nuaXyI-h7cjHAK_-DB0rHZUUtdZGXliZeDc52zvQ_kRwUXGB3SUhCPfuSr__UoBJzYQelIrGxtlxm=w477-h636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342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JErkRoW_BRauVWyVw-TR0Q6jm7s6mtC0v3hVgkN9gGOjASGfPRzbC24lsrdLI4vvMP8q6PQfQnvyw3CU_nWyANhP3CV0ef-keou-0EBkRTejqP6wCiYH1tB6gAq1MADwWMh6vG5DGsS0cr0DYUL3oOl14TN-OvK9JuKh1MyJPldnXq_GKSvdFlhwu_DSRvGXbKAVRxYFhikaPpvDGMr3L780gqkdtgrUTuSbAXUinPUDOPVCLBHZ57a3zmTEuHku1i-oLVh572hygLO4UHresw9FiavhnR-ZwmxAvPp-1njqDFFLzzxXFl6O3hagiXoRMXeya2BNSdJr2XBIs6ptdSJbQkFSwlNhBatRbC-4cl65pGQ-l6DZmuRCxGfYzqjkDSh9Wea7yGBKhLK0eFk18TqhRCyVmGS7zAfswaHKnK_vC6IZmLrnW-Y4MSl2cuZ1jlpC7ONFVufCWAtDraZ7PHussB0CD5JAQFjHANJP4xzV6K8wDmJ0-zctZdgCSTMqLvYfGycDkYCZrQjPSg7Z-C97cCPwQA7VviD8Rsck07AwcMEEzNjDhCyAbUOyJpOGAIm2cM-6yGb6jtbz-SekXrRbfKZ4hPW_9N427H1V5_SbKeXXzwlE_dPWJ7wyiCfF=w477-h636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23" y="518088"/>
            <a:ext cx="454342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229493" y="5947613"/>
            <a:ext cx="9704439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Upcycling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 material da logística reversa Renner</a:t>
            </a:r>
          </a:p>
        </p:txBody>
      </p:sp>
    </p:spTree>
    <p:extLst>
      <p:ext uri="{BB962C8B-B14F-4D97-AF65-F5344CB8AC3E}">
        <p14:creationId xmlns:p14="http://schemas.microsoft.com/office/powerpoint/2010/main" val="16528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29493" y="5947613"/>
            <a:ext cx="9704439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prstClr val="black"/>
                </a:solidFill>
                <a:latin typeface="Calibri" panose="020F0502020204030204"/>
              </a:rPr>
              <a:t>Porto Alegre: c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apacitação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gestão, empreendedorismo e técnica em costura.</a:t>
            </a:r>
          </a:p>
        </p:txBody>
      </p:sp>
    </p:spTree>
    <p:extLst>
      <p:ext uri="{BB962C8B-B14F-4D97-AF65-F5344CB8AC3E}">
        <p14:creationId xmlns:p14="http://schemas.microsoft.com/office/powerpoint/2010/main" val="4715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88" y="0"/>
            <a:ext cx="12559070" cy="706447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29493" y="5947613"/>
            <a:ext cx="9704439" cy="646331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Embalagem de sabonetes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Alchemia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 resíduos de fornecedor e </a:t>
            </a:r>
            <a:b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pt-BR" dirty="0" smtClean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rodução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pelas mulheres da Bom Jesus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 venda nas Lojas Renner.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4954"/>
          <a:stretch/>
        </p:blipFill>
        <p:spPr>
          <a:xfrm>
            <a:off x="-32084" y="0"/>
            <a:ext cx="12224084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93" y="5410200"/>
            <a:ext cx="1508607" cy="14478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23345" y="5872490"/>
            <a:ext cx="801777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ym typeface="Wingdings" panose="05000000000000000000" pitchFamily="2" charset="2"/>
              </a:rPr>
              <a:t></a:t>
            </a:r>
            <a:r>
              <a:rPr lang="pt-BR" sz="2800" dirty="0"/>
              <a:t> o que esperamos: qualidade + conformidade social</a:t>
            </a:r>
          </a:p>
        </p:txBody>
      </p:sp>
    </p:spTree>
    <p:extLst>
      <p:ext uri="{BB962C8B-B14F-4D97-AF65-F5344CB8AC3E}">
        <p14:creationId xmlns:p14="http://schemas.microsoft.com/office/powerpoint/2010/main" val="32123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0" y="191013"/>
            <a:ext cx="12272891" cy="6441142"/>
            <a:chOff x="80345" y="13447"/>
            <a:chExt cx="12022008" cy="630947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5" y="13447"/>
              <a:ext cx="5997725" cy="3156697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8071" y="13447"/>
              <a:ext cx="6000751" cy="3143250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5" y="3170144"/>
              <a:ext cx="5985621" cy="315277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3156697"/>
              <a:ext cx="6049834" cy="3166222"/>
            </a:xfrm>
            <a:prstGeom prst="rect">
              <a:avLst/>
            </a:prstGeom>
          </p:spPr>
        </p:pic>
      </p:grpSp>
      <p:sp>
        <p:nvSpPr>
          <p:cNvPr id="12" name="CaixaDeTexto 11"/>
          <p:cNvSpPr txBox="1"/>
          <p:nvPr/>
        </p:nvSpPr>
        <p:spPr>
          <a:xfrm>
            <a:off x="876465" y="3124520"/>
            <a:ext cx="10440679" cy="523220"/>
          </a:xfrm>
          <a:prstGeom prst="rect">
            <a:avLst/>
          </a:prstGeom>
          <a:solidFill>
            <a:srgbClr val="E82732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MISSÃO: EMPODERAMENTO DE MULHERES NA CADEIA TÊXTIL</a:t>
            </a:r>
          </a:p>
        </p:txBody>
      </p:sp>
    </p:spTree>
    <p:extLst>
      <p:ext uri="{BB962C8B-B14F-4D97-AF65-F5344CB8AC3E}">
        <p14:creationId xmlns:p14="http://schemas.microsoft.com/office/powerpoint/2010/main" val="40383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638176" y="0"/>
            <a:ext cx="4553824" cy="6858000"/>
          </a:xfrm>
          <a:prstGeom prst="rect">
            <a:avLst/>
          </a:prstGeom>
          <a:solidFill>
            <a:srgbClr val="D9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50" y="2872297"/>
            <a:ext cx="3798675" cy="111340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33493" y="1690061"/>
            <a:ext cx="66785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• Maior varejista de moda do Brasil;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•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500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lojas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(Renner, Youcom e Camicado);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•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Operações no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Uruguai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2017;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•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roposição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valor: </a:t>
            </a:r>
            <a:b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Ser cúmplice da mulher moderna;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•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Signatária dos Princípios de empoderamento das Mulheres desde 2013, ONU Mulheres e Pacto Global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833"/>
            <a:ext cx="12191999" cy="81368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" y="3810252"/>
            <a:ext cx="3175753" cy="30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93" y="5410200"/>
            <a:ext cx="150860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93" y="5410200"/>
            <a:ext cx="150860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93" y="5410200"/>
            <a:ext cx="150860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3203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6353" r="73402" b="78830"/>
          <a:stretch/>
        </p:blipFill>
        <p:spPr>
          <a:xfrm flipH="1">
            <a:off x="-1" y="0"/>
            <a:ext cx="2037348" cy="14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0" y="191013"/>
            <a:ext cx="12272891" cy="6441142"/>
            <a:chOff x="80345" y="13447"/>
            <a:chExt cx="12022008" cy="630947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5" y="13447"/>
              <a:ext cx="5997725" cy="3156697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8071" y="13447"/>
              <a:ext cx="6000751" cy="3143250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5" y="3170144"/>
              <a:ext cx="5985621" cy="315277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3156697"/>
              <a:ext cx="6049834" cy="3166222"/>
            </a:xfrm>
            <a:prstGeom prst="rect">
              <a:avLst/>
            </a:prstGeom>
          </p:spPr>
        </p:pic>
      </p:grpSp>
      <p:sp>
        <p:nvSpPr>
          <p:cNvPr id="12" name="CaixaDeTexto 11"/>
          <p:cNvSpPr txBox="1"/>
          <p:nvPr/>
        </p:nvSpPr>
        <p:spPr>
          <a:xfrm>
            <a:off x="876465" y="3124520"/>
            <a:ext cx="10440679" cy="523220"/>
          </a:xfrm>
          <a:prstGeom prst="rect">
            <a:avLst/>
          </a:prstGeom>
          <a:solidFill>
            <a:srgbClr val="E82732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MISSÃO: EMPODERAMENTO DE MULHERES NA CADEIA TÊXTIL</a:t>
            </a:r>
          </a:p>
        </p:txBody>
      </p:sp>
    </p:spTree>
    <p:extLst>
      <p:ext uri="{BB962C8B-B14F-4D97-AF65-F5344CB8AC3E}">
        <p14:creationId xmlns:p14="http://schemas.microsoft.com/office/powerpoint/2010/main" val="25200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3450081" y="2727987"/>
            <a:ext cx="2870486" cy="2870486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4760884" y="483780"/>
            <a:ext cx="2870486" cy="2870486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071687" y="2727987"/>
            <a:ext cx="2870486" cy="2870486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12080" y="1626635"/>
            <a:ext cx="19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Desenvolvimento de Pessoas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652146" y="3870841"/>
            <a:ext cx="2466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Ambiente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Estrutura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358955" y="3747729"/>
            <a:ext cx="229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Geração de </a:t>
            </a:r>
            <a:b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Negócios na </a:t>
            </a:r>
            <a:b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Cadeia Têxtil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2BBEB3-C055-4B16-B014-7BE4CA0A47B7}"/>
              </a:ext>
            </a:extLst>
          </p:cNvPr>
          <p:cNvSpPr txBox="1"/>
          <p:nvPr/>
        </p:nvSpPr>
        <p:spPr>
          <a:xfrm>
            <a:off x="521900" y="277822"/>
            <a:ext cx="415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MODELO DE ATUAÇÃO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C2BBEB3-C055-4B16-B014-7BE4CA0A47B7}"/>
              </a:ext>
            </a:extLst>
          </p:cNvPr>
          <p:cNvSpPr txBox="1"/>
          <p:nvPr/>
        </p:nvSpPr>
        <p:spPr>
          <a:xfrm>
            <a:off x="521900" y="277822"/>
            <a:ext cx="415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EMPREENDEDORAS DA MODA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521900" y="1125234"/>
            <a:ext cx="110703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Empreendedoras da Moda é um programa do Instituto Lojas Renner para formação de grupos produtivos em gestão e empreendedorismo, costura industrial ou técnicas de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upcycling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Com duração de 12 meses, o Empreendedoras da Moda prepara mulheres para implementarem negócios que se conectem à cadeia têxtil e que contemplem requisitos de sustentabilidade, qualidade de produtos e conformidade social. Acreditamos que ao fomentar o empreendedorismo estamos desenvolvendo competências como protagonismo, liderança, inteligência emocional, cooperação e independência financeira, promovendo o empoderamento de mulheres de baixa renda.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23206</TotalTime>
  <Words>424</Words>
  <Application>Microsoft Office PowerPoint</Application>
  <PresentationFormat>Widescreen</PresentationFormat>
  <Paragraphs>95</Paragraphs>
  <Slides>20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20</vt:i4>
      </vt:variant>
    </vt:vector>
  </HeadingPairs>
  <TitlesOfParts>
    <vt:vector size="33" baseType="lpstr">
      <vt:lpstr>Arial</vt:lpstr>
      <vt:lpstr>Berlin Sans FB Demi</vt:lpstr>
      <vt:lpstr>Calibri</vt:lpstr>
      <vt:lpstr>Calibri Light</vt:lpstr>
      <vt:lpstr>Century Gothic</vt:lpstr>
      <vt:lpstr>Wingdings</vt:lpstr>
      <vt:lpstr>Tema do Office</vt:lpstr>
      <vt:lpstr>1_Tema do Office</vt:lpstr>
      <vt:lpstr>2_Tema do Office</vt:lpstr>
      <vt:lpstr>3_Tema do Office</vt:lpstr>
      <vt:lpstr>4_Tema do Office</vt:lpstr>
      <vt:lpstr>6_Tema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LojasRenner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Arno Francisco Duarte Junior</dc:creator>
  <cp:lastModifiedBy>Arno Francisco Duarte Junior</cp:lastModifiedBy>
  <cp:revision>97</cp:revision>
  <dcterms:created xsi:type="dcterms:W3CDTF">2018-07-04T16:43:18Z</dcterms:created>
  <dcterms:modified xsi:type="dcterms:W3CDTF">2018-10-29T19:51:18Z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db4a36d-674d-426b-ae04-6c654cb5e317_Enabled">
    <vt:lpwstr>True</vt:lpwstr>
  </property>
  <property fmtid="{D5CDD505-2E9C-101B-9397-08002B2CF9AE}" pid="3" name="MSIP_Label_fdb4a36d-674d-426b-ae04-6c654cb5e317_SiteId">
    <vt:lpwstr>2ed3917a-33f9-4b36-80ed-3697e30505b0</vt:lpwstr>
  </property>
  <property fmtid="{D5CDD505-2E9C-101B-9397-08002B2CF9AE}" pid="4" name="MSIP_Label_fdb4a36d-674d-426b-ae04-6c654cb5e317_Owner">
    <vt:lpwstr>arno.duarte@lojasrenner.com.br</vt:lpwstr>
  </property>
  <property fmtid="{D5CDD505-2E9C-101B-9397-08002B2CF9AE}" pid="5" name="MSIP_Label_fdb4a36d-674d-426b-ae04-6c654cb5e317_SetDate">
    <vt:lpwstr>2018-07-17T13:57:52.5710897Z</vt:lpwstr>
  </property>
  <property fmtid="{D5CDD505-2E9C-101B-9397-08002B2CF9AE}" pid="6" name="MSIP_Label_fdb4a36d-674d-426b-ae04-6c654cb5e317_Name">
    <vt:lpwstr>Interno</vt:lpwstr>
  </property>
  <property fmtid="{D5CDD505-2E9C-101B-9397-08002B2CF9AE}" pid="7" name="MSIP_Label_fdb4a36d-674d-426b-ae04-6c654cb5e317_Application">
    <vt:lpwstr>Microsoft Azure Information Protection</vt:lpwstr>
  </property>
  <property fmtid="{D5CDD505-2E9C-101B-9397-08002B2CF9AE}" pid="8" name="MSIP_Label_fdb4a36d-674d-426b-ae04-6c654cb5e317_Extended_MSFT_Method">
    <vt:lpwstr>Manual</vt:lpwstr>
  </property>
  <property fmtid="{D5CDD505-2E9C-101B-9397-08002B2CF9AE}" pid="9" name="Sensitivity">
    <vt:lpwstr>Interno</vt:lpwstr>
  </property>
</Properties>
</file>