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94" r:id="rId1"/>
    <p:sldMasterId id="2147488719" r:id="rId2"/>
  </p:sldMasterIdLst>
  <p:notesMasterIdLst>
    <p:notesMasterId r:id="rId42"/>
  </p:notesMasterIdLst>
  <p:handoutMasterIdLst>
    <p:handoutMasterId r:id="rId43"/>
  </p:handoutMasterIdLst>
  <p:sldIdLst>
    <p:sldId id="690" r:id="rId3"/>
    <p:sldId id="1047" r:id="rId4"/>
    <p:sldId id="1169" r:id="rId5"/>
    <p:sldId id="1154" r:id="rId6"/>
    <p:sldId id="1114" r:id="rId7"/>
    <p:sldId id="1117" r:id="rId8"/>
    <p:sldId id="1161" r:id="rId9"/>
    <p:sldId id="1155" r:id="rId10"/>
    <p:sldId id="1064" r:id="rId11"/>
    <p:sldId id="1158" r:id="rId12"/>
    <p:sldId id="1065" r:id="rId13"/>
    <p:sldId id="1077" r:id="rId14"/>
    <p:sldId id="1128" r:id="rId15"/>
    <p:sldId id="1134" r:id="rId16"/>
    <p:sldId id="1063" r:id="rId17"/>
    <p:sldId id="1074" r:id="rId18"/>
    <p:sldId id="1073" r:id="rId19"/>
    <p:sldId id="1072" r:id="rId20"/>
    <p:sldId id="1070" r:id="rId21"/>
    <p:sldId id="1069" r:id="rId22"/>
    <p:sldId id="1068" r:id="rId23"/>
    <p:sldId id="1086" r:id="rId24"/>
    <p:sldId id="1151" r:id="rId25"/>
    <p:sldId id="1144" r:id="rId26"/>
    <p:sldId id="1083" r:id="rId27"/>
    <p:sldId id="1132" r:id="rId28"/>
    <p:sldId id="1183" r:id="rId29"/>
    <p:sldId id="1067" r:id="rId30"/>
    <p:sldId id="1105" r:id="rId31"/>
    <p:sldId id="1081" r:id="rId32"/>
    <p:sldId id="1124" r:id="rId33"/>
    <p:sldId id="1127" r:id="rId34"/>
    <p:sldId id="1172" r:id="rId35"/>
    <p:sldId id="1133" r:id="rId36"/>
    <p:sldId id="1181" r:id="rId37"/>
    <p:sldId id="1160" r:id="rId38"/>
    <p:sldId id="1182" r:id="rId39"/>
    <p:sldId id="1185" r:id="rId40"/>
    <p:sldId id="1123" r:id="rId41"/>
  </p:sldIdLst>
  <p:sldSz cx="9144000" cy="6858000" type="screen4x3"/>
  <p:notesSz cx="7102475" cy="9388475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57630"/>
    <a:srgbClr val="589199"/>
    <a:srgbClr val="96172E"/>
    <a:srgbClr val="F2AF00"/>
    <a:srgbClr val="C2B000"/>
    <a:srgbClr val="939598"/>
    <a:srgbClr val="D47B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44" autoAdjust="0"/>
    <p:restoredTop sz="86355" autoAdjust="0"/>
  </p:normalViewPr>
  <p:slideViewPr>
    <p:cSldViewPr>
      <p:cViewPr varScale="1">
        <p:scale>
          <a:sx n="106" d="100"/>
          <a:sy n="106" d="100"/>
        </p:scale>
        <p:origin x="192" y="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44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4"/>
            <a:ext cx="3077951" cy="468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043" tIns="48522" rIns="97043" bIns="48522" numCol="1" anchor="t" anchorCtr="0" compatLnSpc="1">
            <a:prstTxWarp prst="textNoShape">
              <a:avLst/>
            </a:prstTxWarp>
          </a:bodyPr>
          <a:lstStyle>
            <a:lvl1pPr defTabSz="970635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8" y="4"/>
            <a:ext cx="3077951" cy="468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043" tIns="48522" rIns="97043" bIns="48522" numCol="1" anchor="t" anchorCtr="0" compatLnSpc="1">
            <a:prstTxWarp prst="textNoShape">
              <a:avLst/>
            </a:prstTxWarp>
          </a:bodyPr>
          <a:lstStyle>
            <a:lvl1pPr algn="r" defTabSz="970635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918110"/>
            <a:ext cx="3077951" cy="468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043" tIns="48522" rIns="97043" bIns="48522" numCol="1" anchor="b" anchorCtr="0" compatLnSpc="1">
            <a:prstTxWarp prst="textNoShape">
              <a:avLst/>
            </a:prstTxWarp>
          </a:bodyPr>
          <a:lstStyle>
            <a:lvl1pPr defTabSz="970635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8" y="8918110"/>
            <a:ext cx="3077951" cy="468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043" tIns="48522" rIns="97043" bIns="48522" numCol="1" anchor="b" anchorCtr="0" compatLnSpc="1">
            <a:prstTxWarp prst="textNoShape">
              <a:avLst/>
            </a:prstTxWarp>
          </a:bodyPr>
          <a:lstStyle>
            <a:lvl1pPr algn="r" defTabSz="970635" eaLnBrk="1" hangingPunct="1">
              <a:defRPr sz="1100"/>
            </a:lvl1pPr>
          </a:lstStyle>
          <a:p>
            <a:fld id="{1541E6AF-1B93-4315-9007-7A7C02C2C0FE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6308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4"/>
            <a:ext cx="3077951" cy="468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043" tIns="48522" rIns="97043" bIns="48522" numCol="1" anchor="t" anchorCtr="0" compatLnSpc="1">
            <a:prstTxWarp prst="textNoShape">
              <a:avLst/>
            </a:prstTxWarp>
          </a:bodyPr>
          <a:lstStyle>
            <a:lvl1pPr defTabSz="970635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8" y="4"/>
            <a:ext cx="3077951" cy="468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043" tIns="48522" rIns="97043" bIns="48522" numCol="1" anchor="t" anchorCtr="0" compatLnSpc="1">
            <a:prstTxWarp prst="textNoShape">
              <a:avLst/>
            </a:prstTxWarp>
          </a:bodyPr>
          <a:lstStyle>
            <a:lvl1pPr algn="r" defTabSz="970635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6438"/>
            <a:ext cx="4692650" cy="3519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5" y="4460512"/>
            <a:ext cx="5682614" cy="42231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043" tIns="48522" rIns="97043" bIns="48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918110"/>
            <a:ext cx="3077951" cy="468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043" tIns="48522" rIns="97043" bIns="48522" numCol="1" anchor="b" anchorCtr="0" compatLnSpc="1">
            <a:prstTxWarp prst="textNoShape">
              <a:avLst/>
            </a:prstTxWarp>
          </a:bodyPr>
          <a:lstStyle>
            <a:lvl1pPr defTabSz="970635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8" y="8918110"/>
            <a:ext cx="3077951" cy="468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043" tIns="48522" rIns="97043" bIns="48522" numCol="1" anchor="b" anchorCtr="0" compatLnSpc="1">
            <a:prstTxWarp prst="textNoShape">
              <a:avLst/>
            </a:prstTxWarp>
          </a:bodyPr>
          <a:lstStyle>
            <a:lvl1pPr algn="r" defTabSz="970635" eaLnBrk="1" hangingPunct="1">
              <a:defRPr sz="1100"/>
            </a:lvl1pPr>
          </a:lstStyle>
          <a:p>
            <a:fld id="{A377D236-2351-42D4-9CBA-866F405A4FC7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3772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0635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5907" indent="-286886" defTabSz="970635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7549" indent="-229510" defTabSz="970635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6567" indent="-229510" defTabSz="970635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65587" indent="-229510" defTabSz="970635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24606" indent="-229510" defTabSz="97063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83625" indent="-229510" defTabSz="97063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42644" indent="-229510" defTabSz="97063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901664" indent="-229510" defTabSz="97063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19328AF-05C4-46B8-A517-4E1EE490F9CF}" type="slidenum">
              <a:rPr lang="pt-BR">
                <a:solidFill>
                  <a:srgbClr val="000000"/>
                </a:solidFill>
              </a:rPr>
              <a:pPr/>
              <a:t>1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74688"/>
            <a:ext cx="4687888" cy="3516312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7225" y="4496917"/>
            <a:ext cx="5217269" cy="41911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150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7D236-2351-42D4-9CBA-866F405A4FC7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195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9,60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7D236-2351-42D4-9CBA-866F405A4FC7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0575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9,60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7D236-2351-42D4-9CBA-866F405A4FC7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977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7D236-2351-42D4-9CBA-866F405A4FC7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8803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0" y="6219825"/>
            <a:ext cx="9144000" cy="638175"/>
            <a:chOff x="0" y="3918"/>
            <a:chExt cx="5760" cy="402"/>
          </a:xfrm>
        </p:grpSpPr>
        <p:sp>
          <p:nvSpPr>
            <p:cNvPr id="5" name="Rectangle 7"/>
            <p:cNvSpPr>
              <a:spLocks noChangeArrowheads="1"/>
            </p:cNvSpPr>
            <p:nvPr userDrawn="1"/>
          </p:nvSpPr>
          <p:spPr bwMode="auto">
            <a:xfrm>
              <a:off x="0" y="3918"/>
              <a:ext cx="5760" cy="164"/>
            </a:xfrm>
            <a:prstGeom prst="rect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 flipV="1">
              <a:off x="0" y="3952"/>
              <a:ext cx="5760" cy="368"/>
            </a:xfrm>
            <a:prstGeom prst="rect">
              <a:avLst/>
            </a:prstGeom>
            <a:solidFill>
              <a:srgbClr val="003C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03350" y="6381750"/>
            <a:ext cx="6337300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800">
                <a:solidFill>
                  <a:srgbClr val="FFFFFF"/>
                </a:solidFill>
              </a:rPr>
              <a:t>© Todos os direitos reservados para Icatu Seguros S/A - 2010. Nenhuma parte desta publicação pode ser reproduzida, arquivada ou transmitida de nenhuma forma ou por meio nenhum, sem prévia permissão e por escrito da Icatu Seguros S/A.</a:t>
            </a:r>
          </a:p>
        </p:txBody>
      </p:sp>
      <p:pic>
        <p:nvPicPr>
          <p:cNvPr id="8" name="Picture 6" descr="Logo Icatu Segur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1233488"/>
            <a:ext cx="23780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284538"/>
            <a:ext cx="7772400" cy="1008062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pt-BR" noProof="0"/>
              <a:t>Clique para editar o estilo do título mestre</a:t>
            </a:r>
          </a:p>
        </p:txBody>
      </p:sp>
      <p:sp>
        <p:nvSpPr>
          <p:cNvPr id="267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545013"/>
            <a:ext cx="7775575" cy="5270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pt-BR" noProof="0"/>
              <a:t>Clique para editar o estilo do subtítulo mestre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5028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8287F-7C40-4E95-80A1-F5EA01D04F82}" type="slidenum">
              <a:rPr lang="pt-BR"/>
              <a:pPr/>
              <a:t>‹#›</a:t>
            </a:fld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994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37325" y="333375"/>
            <a:ext cx="1995488" cy="547211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7688" y="333375"/>
            <a:ext cx="5837237" cy="547211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F22CBD-9877-48B0-83B9-34E69C85A2BA}" type="slidenum">
              <a:rPr lang="pt-BR"/>
              <a:pPr/>
              <a:t>‹#›</a:t>
            </a:fld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6192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65332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pt-BR" sz="3200" b="1"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pt-BR" sz="2400" smtClean="0">
                <a:latin typeface="Arial" pitchFamily="34" charset="0"/>
                <a:cs typeface="Arial" pitchFamily="34" charset="0"/>
              </a:defRPr>
            </a:lvl1pPr>
            <a:lvl2pPr>
              <a:defRPr lang="pt-BR" sz="2000" smtClean="0">
                <a:latin typeface="Arial" pitchFamily="34" charset="0"/>
                <a:cs typeface="Arial" pitchFamily="34" charset="0"/>
              </a:defRPr>
            </a:lvl2pPr>
            <a:lvl3pPr>
              <a:defRPr lang="pt-BR" sz="1800" smtClean="0">
                <a:latin typeface="Arial" pitchFamily="34" charset="0"/>
                <a:cs typeface="Arial" pitchFamily="34" charset="0"/>
              </a:defRPr>
            </a:lvl3pPr>
            <a:lvl4pPr>
              <a:defRPr lang="pt-BR" smtClean="0"/>
            </a:lvl4pPr>
            <a:lvl5pPr>
              <a:defRPr lang="pt-BR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8918" y="6170013"/>
            <a:ext cx="542891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lvl1pPr algn="ctr">
              <a:defRPr lang="en-US" sz="800" smtClean="0">
                <a:solidFill>
                  <a:srgbClr val="BBD4D8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</a:lstStyle>
          <a:p>
            <a:fld id="{1056A613-7CC9-434E-98E7-3DCDD6001025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1949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8918" y="6170013"/>
            <a:ext cx="542891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lvl1pPr algn="ctr">
              <a:defRPr lang="en-US" sz="800" smtClean="0">
                <a:solidFill>
                  <a:srgbClr val="BBD4D8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</a:lstStyle>
          <a:p>
            <a:fld id="{1056A613-7CC9-434E-98E7-3DCDD6001025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0662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8918" y="6170013"/>
            <a:ext cx="542891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lvl1pPr algn="ctr">
              <a:defRPr lang="en-US" sz="800" smtClean="0">
                <a:solidFill>
                  <a:srgbClr val="BBD4D8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</a:lstStyle>
          <a:p>
            <a:fld id="{1056A613-7CC9-434E-98E7-3DCDD6001025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692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2B9CB-B232-40F1-A22E-01D1E50A3A67}" type="slidenum">
              <a:rPr lang="pt-BR"/>
              <a:pPr/>
              <a:t>‹#›</a:t>
            </a:fld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99696-9073-4C88-BECD-C23D8E0070D5}" type="slidenum">
              <a:rPr lang="pt-BR"/>
              <a:pPr/>
              <a:t>‹#›</a:t>
            </a:fld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7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7688" y="1341438"/>
            <a:ext cx="3916362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16450" y="1341438"/>
            <a:ext cx="3916363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E6BA2F-71E9-4B16-A341-F848BA18E7F5}" type="slidenum">
              <a:rPr lang="pt-BR"/>
              <a:pPr/>
              <a:t>‹#›</a:t>
            </a:fld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13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9DF65-770F-47A6-B90D-9D514915D1AB}" type="slidenum">
              <a:rPr lang="pt-BR"/>
              <a:pPr/>
              <a:t>‹#›</a:t>
            </a:fld>
            <a:endParaRPr lang="pt-B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14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CD662-5C6D-46CC-AE3D-83954C93EDFD}" type="slidenum">
              <a:rPr lang="pt-BR"/>
              <a:pPr/>
              <a:t>‹#›</a:t>
            </a:fld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8865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BC0D8-2E09-40CF-86D9-C4008D57F345}" type="slidenum">
              <a:rPr lang="pt-BR"/>
              <a:pPr/>
              <a:t>‹#›</a:t>
            </a:fld>
            <a:endParaRPr lang="pt-B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092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A76EF2-BA42-4BFA-AFFD-CD4964AD051A}" type="slidenum">
              <a:rPr lang="pt-BR"/>
              <a:pPr/>
              <a:t>‹#›</a:t>
            </a:fld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31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947089-8630-48C4-BDF7-E81CC4C7A7B5}" type="slidenum">
              <a:rPr lang="pt-BR"/>
              <a:pPr/>
              <a:t>‹#›</a:t>
            </a:fld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50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33375"/>
            <a:ext cx="79216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7688" y="1341438"/>
            <a:ext cx="79851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 flipV="1">
            <a:off x="0" y="6273800"/>
            <a:ext cx="9144000" cy="584200"/>
          </a:xfrm>
          <a:prstGeom prst="rect">
            <a:avLst/>
          </a:prstGeom>
          <a:solidFill>
            <a:srgbClr val="003C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3" name="Picture 5" descr="Logo Icatu Seguro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6357938"/>
            <a:ext cx="15430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Faixa IS_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9513"/>
            <a:ext cx="91440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573405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EAD86627-C7C9-43B3-B171-F4B5CE20256B}" type="slidenum">
              <a:rPr lang="pt-BR"/>
              <a:pPr/>
              <a:t>‹#›</a:t>
            </a:fld>
            <a:endParaRPr lang="pt-BR"/>
          </a:p>
        </p:txBody>
      </p:sp>
      <p:sp>
        <p:nvSpPr>
          <p:cNvPr id="2662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18" r:id="rId1"/>
    <p:sldLayoutId id="2147488707" r:id="rId2"/>
    <p:sldLayoutId id="2147488708" r:id="rId3"/>
    <p:sldLayoutId id="2147488709" r:id="rId4"/>
    <p:sldLayoutId id="2147488710" r:id="rId5"/>
    <p:sldLayoutId id="2147488711" r:id="rId6"/>
    <p:sldLayoutId id="2147488712" r:id="rId7"/>
    <p:sldLayoutId id="2147488713" r:id="rId8"/>
    <p:sldLayoutId id="2147488714" r:id="rId9"/>
    <p:sldLayoutId id="2147488715" r:id="rId10"/>
    <p:sldLayoutId id="214748871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C6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C6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C6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C6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C6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C6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C6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C6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C6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rgbClr val="003C6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rgbClr val="4D4D4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4D4D4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224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24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24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24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24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244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-45493" y="5944682"/>
            <a:ext cx="9221128" cy="913319"/>
            <a:chOff x="-45493" y="6096901"/>
            <a:chExt cx="9221128" cy="761099"/>
          </a:xfrm>
        </p:grpSpPr>
        <p:grpSp>
          <p:nvGrpSpPr>
            <p:cNvPr id="8" name="Grupo 7"/>
            <p:cNvGrpSpPr/>
            <p:nvPr userDrawn="1"/>
          </p:nvGrpSpPr>
          <p:grpSpPr>
            <a:xfrm>
              <a:off x="-45493" y="6096901"/>
              <a:ext cx="9221128" cy="761099"/>
              <a:chOff x="-45493" y="6096901"/>
              <a:chExt cx="9221128" cy="761099"/>
            </a:xfrm>
          </p:grpSpPr>
          <p:sp>
            <p:nvSpPr>
              <p:cNvPr id="10" name="Retângulo 9"/>
              <p:cNvSpPr/>
              <p:nvPr userDrawn="1"/>
            </p:nvSpPr>
            <p:spPr>
              <a:xfrm>
                <a:off x="0" y="6096901"/>
                <a:ext cx="9144000" cy="7610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grpSp>
            <p:nvGrpSpPr>
              <p:cNvPr id="11" name="Grupo 23"/>
              <p:cNvGrpSpPr>
                <a:grpSpLocks/>
              </p:cNvGrpSpPr>
              <p:nvPr userDrawn="1"/>
            </p:nvGrpSpPr>
            <p:grpSpPr bwMode="auto">
              <a:xfrm>
                <a:off x="-45493" y="6098680"/>
                <a:ext cx="9221128" cy="0"/>
                <a:chOff x="-176373" y="5049180"/>
                <a:chExt cx="9461353" cy="0"/>
              </a:xfrm>
            </p:grpSpPr>
            <p:cxnSp>
              <p:nvCxnSpPr>
                <p:cNvPr id="12" name="Conector reto 11"/>
                <p:cNvCxnSpPr/>
                <p:nvPr/>
              </p:nvCxnSpPr>
              <p:spPr>
                <a:xfrm>
                  <a:off x="-176373" y="5049180"/>
                  <a:ext cx="900177" cy="0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ctor reto 12"/>
                <p:cNvCxnSpPr/>
                <p:nvPr/>
              </p:nvCxnSpPr>
              <p:spPr>
                <a:xfrm>
                  <a:off x="719135" y="5049180"/>
                  <a:ext cx="1987683" cy="0"/>
                </a:xfrm>
                <a:prstGeom prst="line">
                  <a:avLst/>
                </a:prstGeom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ctor reto 13"/>
                <p:cNvCxnSpPr/>
                <p:nvPr/>
              </p:nvCxnSpPr>
              <p:spPr>
                <a:xfrm>
                  <a:off x="2706818" y="5049180"/>
                  <a:ext cx="2453042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ector reto 14"/>
                <p:cNvCxnSpPr/>
                <p:nvPr/>
              </p:nvCxnSpPr>
              <p:spPr>
                <a:xfrm>
                  <a:off x="5159860" y="5049180"/>
                  <a:ext cx="1428656" cy="0"/>
                </a:xfrm>
                <a:prstGeom prst="line">
                  <a:avLst/>
                </a:prstGeom>
                <a:ln w="38100">
                  <a:solidFill>
                    <a:schemeClr val="bg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Conector reto 15"/>
                <p:cNvCxnSpPr/>
                <p:nvPr/>
              </p:nvCxnSpPr>
              <p:spPr>
                <a:xfrm>
                  <a:off x="6588516" y="5049180"/>
                  <a:ext cx="2696464" cy="0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9" name="Picture 2" descr="F:\INSPIRE MAIS\03_CLIENTES\ICATU SEGUROS\PROSPECÇÃO\APRESENTAÇÕES\Video ABRAPP_2015\Logo Icatu_vert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3172" y="6279688"/>
              <a:ext cx="1597657" cy="3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8918" y="6170013"/>
            <a:ext cx="542891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lvl1pPr algn="ctr">
              <a:defRPr lang="en-US" sz="800" smtClean="0">
                <a:solidFill>
                  <a:srgbClr val="BBD4D8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</a:lstStyle>
          <a:p>
            <a:fld id="{1056A613-7CC9-434E-98E7-3DCDD6001025}" type="slidenum">
              <a:rPr lang="pt-BR" smtClean="0"/>
              <a:pPr/>
              <a:t>‹#›</a:t>
            </a:fld>
            <a:endParaRPr lang="pt-BR" dirty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118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141351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20" r:id="rId1"/>
    <p:sldLayoutId id="2147488721" r:id="rId2"/>
    <p:sldLayoutId id="2147488722" r:id="rId3"/>
    <p:sldLayoutId id="2147488723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143508" y="3176972"/>
            <a:ext cx="8676964" cy="1150937"/>
          </a:xfrm>
        </p:spPr>
        <p:txBody>
          <a:bodyPr/>
          <a:lstStyle/>
          <a:p>
            <a:pPr eaLnBrk="1" hangingPunct="1"/>
            <a:r>
              <a:rPr lang="pt-BR" sz="2200" dirty="0"/>
              <a:t>Desempenho da Economia Brasileira e Cenário Econômicos Pós-Eleições</a:t>
            </a:r>
          </a:p>
        </p:txBody>
      </p:sp>
      <p:sp>
        <p:nvSpPr>
          <p:cNvPr id="7171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539552" y="4977172"/>
            <a:ext cx="7775575" cy="527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1400" b="1" dirty="0"/>
              <a:t>Victoria Coates Werneck</a:t>
            </a:r>
          </a:p>
          <a:p>
            <a:pPr eaLnBrk="1" hangingPunct="1">
              <a:lnSpc>
                <a:spcPct val="90000"/>
              </a:lnSpc>
            </a:pPr>
            <a:r>
              <a:rPr lang="pt-BR" sz="1400" b="1" dirty="0"/>
              <a:t>30 de Outubro de 2018</a:t>
            </a:r>
          </a:p>
          <a:p>
            <a:pPr eaLnBrk="1" hangingPunct="1">
              <a:lnSpc>
                <a:spcPct val="90000"/>
              </a:lnSpc>
            </a:pPr>
            <a:endParaRPr lang="pt-BR" sz="1400" b="1" dirty="0"/>
          </a:p>
          <a:p>
            <a:pPr eaLnBrk="1" hangingPunct="1">
              <a:lnSpc>
                <a:spcPct val="90000"/>
              </a:lnSpc>
            </a:pPr>
            <a:endParaRPr lang="pt-BR" sz="1400" b="1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D92D49-E1E4-47D3-A25A-33CDBA670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688" y="1341438"/>
            <a:ext cx="7985125" cy="4859870"/>
          </a:xfrm>
        </p:spPr>
        <p:txBody>
          <a:bodyPr/>
          <a:lstStyle/>
          <a:p>
            <a:pPr marL="0" indent="0" algn="ctr">
              <a:buNone/>
            </a:pPr>
            <a:r>
              <a:rPr lang="pt-BR" sz="2800" b="1" dirty="0"/>
              <a:t>Famosa frase de Ronald Reagan:</a:t>
            </a:r>
          </a:p>
          <a:p>
            <a:pPr marL="0" indent="0" algn="ctr">
              <a:buNone/>
            </a:pPr>
            <a:endParaRPr lang="pt-BR" sz="2800" b="1" dirty="0"/>
          </a:p>
          <a:p>
            <a:pPr marL="0" indent="0" algn="ctr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dirty="0"/>
              <a:t>“Quando uma pessoa ou uma empresa gastam mais do que ganham, elas vão à falência. Quando um governo gasta mais do que ganha ele te manda a conta.”</a:t>
            </a:r>
          </a:p>
          <a:p>
            <a:endParaRPr lang="pt-BR" sz="2800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4C4AB96-D217-4803-86C7-F3EC95D89D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84268" y="6345324"/>
            <a:ext cx="2133600" cy="476250"/>
          </a:xfrm>
        </p:spPr>
        <p:txBody>
          <a:bodyPr/>
          <a:lstStyle/>
          <a:p>
            <a:fld id="{8172B9CB-B232-40F1-A22E-01D1E50A3A67}" type="slidenum">
              <a:rPr lang="pt-BR" sz="1000" smtClean="0">
                <a:solidFill>
                  <a:schemeClr val="bg1"/>
                </a:solidFill>
              </a:rPr>
              <a:pPr/>
              <a:t>10</a:t>
            </a:fld>
            <a:endParaRPr lang="pt-BR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35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604" y="42213"/>
            <a:ext cx="7921625" cy="288032"/>
          </a:xfrm>
        </p:spPr>
        <p:txBody>
          <a:bodyPr/>
          <a:lstStyle/>
          <a:p>
            <a:pPr algn="r"/>
            <a:r>
              <a:rPr lang="en-US" dirty="0"/>
              <a:t>IPCA Mensal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6966009" y="6381750"/>
            <a:ext cx="2133600" cy="476250"/>
          </a:xfrm>
        </p:spPr>
        <p:txBody>
          <a:bodyPr/>
          <a:lstStyle/>
          <a:p>
            <a:fld id="{8172B9CB-B232-40F1-A22E-01D1E50A3A67}" type="slidenum">
              <a:rPr lang="pt-BR" b="1" smtClean="0">
                <a:solidFill>
                  <a:schemeClr val="bg1"/>
                </a:solidFill>
              </a:rPr>
              <a:pPr/>
              <a:t>11</a:t>
            </a:fld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C04010-2C64-417F-B9F5-601059DA4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928" y="872715"/>
            <a:ext cx="8291520" cy="529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1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921625" cy="432048"/>
          </a:xfrm>
        </p:spPr>
        <p:txBody>
          <a:bodyPr/>
          <a:lstStyle/>
          <a:p>
            <a:pPr algn="r"/>
            <a:r>
              <a:rPr lang="pt-BR" dirty="0"/>
              <a:t>IPCA: 12 Meses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7010400" y="6368887"/>
            <a:ext cx="2133600" cy="476250"/>
          </a:xfrm>
        </p:spPr>
        <p:txBody>
          <a:bodyPr/>
          <a:lstStyle/>
          <a:p>
            <a:fld id="{8172B9CB-B232-40F1-A22E-01D1E50A3A67}" type="slidenum">
              <a:rPr lang="pt-BR" b="1" smtClean="0">
                <a:solidFill>
                  <a:schemeClr val="bg1"/>
                </a:solidFill>
              </a:rPr>
              <a:pPr/>
              <a:t>12</a:t>
            </a:fld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5F5AF7B-EC0B-4652-9770-B89D32210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434" y="692696"/>
            <a:ext cx="8543381" cy="55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27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11126"/>
            <a:ext cx="7921625" cy="654050"/>
          </a:xfrm>
        </p:spPr>
        <p:txBody>
          <a:bodyPr/>
          <a:lstStyle/>
          <a:p>
            <a:pPr algn="r"/>
            <a:r>
              <a:rPr lang="pt-BR" dirty="0"/>
              <a:t>Relatório Focus Banco Central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fld id="{8172B9CB-B232-40F1-A22E-01D1E50A3A67}" type="slidenum">
              <a:rPr lang="pt-BR" b="1" smtClean="0">
                <a:solidFill>
                  <a:schemeClr val="bg1"/>
                </a:solidFill>
              </a:rPr>
              <a:pPr/>
              <a:t>13</a:t>
            </a:fld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8256A0BC-F17A-485A-9DD9-27691CA33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248" y="1232756"/>
            <a:ext cx="8643631" cy="406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8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0855" y="44624"/>
            <a:ext cx="7921625" cy="360040"/>
          </a:xfrm>
        </p:spPr>
        <p:txBody>
          <a:bodyPr/>
          <a:lstStyle/>
          <a:p>
            <a:pPr algn="r"/>
            <a:r>
              <a:rPr lang="pt-BR" dirty="0"/>
              <a:t>Expectativa de Inflação 2018 – Banco Central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6876256" y="6490234"/>
            <a:ext cx="2133600" cy="476250"/>
          </a:xfrm>
        </p:spPr>
        <p:txBody>
          <a:bodyPr/>
          <a:lstStyle/>
          <a:p>
            <a:fld id="{8172B9CB-B232-40F1-A22E-01D1E50A3A67}" type="slidenum">
              <a:rPr lang="pt-BR" b="1" smtClean="0">
                <a:solidFill>
                  <a:schemeClr val="bg1"/>
                </a:solidFill>
              </a:rPr>
              <a:pPr/>
              <a:t>14</a:t>
            </a:fld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CC88C104-BA76-4FFC-9EA5-7A4600912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621318"/>
            <a:ext cx="7704856" cy="552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50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604" y="80628"/>
            <a:ext cx="7921625" cy="654050"/>
          </a:xfrm>
        </p:spPr>
        <p:txBody>
          <a:bodyPr/>
          <a:lstStyle/>
          <a:p>
            <a:pPr algn="r"/>
            <a:r>
              <a:rPr lang="pt-BR" dirty="0"/>
              <a:t>PIB Brasil: 2do Trimestre 2018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6875326" y="6381750"/>
            <a:ext cx="2133600" cy="476250"/>
          </a:xfrm>
        </p:spPr>
        <p:txBody>
          <a:bodyPr/>
          <a:lstStyle/>
          <a:p>
            <a:fld id="{8172B9CB-B232-40F1-A22E-01D1E50A3A67}" type="slidenum">
              <a:rPr lang="pt-BR" b="1" smtClean="0">
                <a:solidFill>
                  <a:schemeClr val="bg1"/>
                </a:solidFill>
              </a:rPr>
              <a:pPr/>
              <a:t>15</a:t>
            </a:fld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A1C766BA-830C-4014-8E25-0F97615AD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268" y="1160748"/>
            <a:ext cx="8816334" cy="48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68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1580" y="152636"/>
            <a:ext cx="7921625" cy="654050"/>
          </a:xfrm>
        </p:spPr>
        <p:txBody>
          <a:bodyPr/>
          <a:lstStyle/>
          <a:p>
            <a:pPr algn="r"/>
            <a:r>
              <a:rPr lang="pt-BR" dirty="0"/>
              <a:t>PIB Brasil: Consumo das Famílias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6920568" y="6340240"/>
            <a:ext cx="2133600" cy="476250"/>
          </a:xfrm>
        </p:spPr>
        <p:txBody>
          <a:bodyPr/>
          <a:lstStyle/>
          <a:p>
            <a:fld id="{8172B9CB-B232-40F1-A22E-01D1E50A3A67}" type="slidenum">
              <a:rPr lang="pt-BR" b="1" smtClean="0">
                <a:solidFill>
                  <a:schemeClr val="bg1"/>
                </a:solidFill>
              </a:rPr>
              <a:pPr/>
              <a:t>16</a:t>
            </a:fld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155590B0-1134-4A5D-8F64-3371AE7DA1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90" y="1088740"/>
            <a:ext cx="8750831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23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921625" cy="654050"/>
          </a:xfrm>
        </p:spPr>
        <p:txBody>
          <a:bodyPr/>
          <a:lstStyle/>
          <a:p>
            <a:pPr algn="r"/>
            <a:r>
              <a:rPr lang="pt-BR" dirty="0"/>
              <a:t>PIB Brasil: Investimentos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6925575" y="6381750"/>
            <a:ext cx="2133600" cy="476250"/>
          </a:xfrm>
        </p:spPr>
        <p:txBody>
          <a:bodyPr/>
          <a:lstStyle/>
          <a:p>
            <a:fld id="{8172B9CB-B232-40F1-A22E-01D1E50A3A67}" type="slidenum">
              <a:rPr lang="pt-BR" b="1" smtClean="0">
                <a:solidFill>
                  <a:schemeClr val="bg1"/>
                </a:solidFill>
              </a:rPr>
              <a:pPr/>
              <a:t>17</a:t>
            </a:fld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E7E00405-3523-41E5-96E6-B857AEA4B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202" y="770682"/>
            <a:ext cx="8380644" cy="521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2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0"/>
            <a:ext cx="7921625" cy="654050"/>
          </a:xfrm>
        </p:spPr>
        <p:txBody>
          <a:bodyPr/>
          <a:lstStyle/>
          <a:p>
            <a:pPr algn="r"/>
            <a:r>
              <a:rPr lang="pt-BR" dirty="0"/>
              <a:t>PIB com Ajuste Sazonal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6840252" y="6373536"/>
            <a:ext cx="2133600" cy="476250"/>
          </a:xfrm>
        </p:spPr>
        <p:txBody>
          <a:bodyPr/>
          <a:lstStyle/>
          <a:p>
            <a:fld id="{8172B9CB-B232-40F1-A22E-01D1E50A3A67}" type="slidenum">
              <a:rPr lang="pt-BR" b="1" smtClean="0">
                <a:solidFill>
                  <a:schemeClr val="bg1"/>
                </a:solidFill>
              </a:rPr>
              <a:pPr/>
              <a:t>18</a:t>
            </a:fld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4BA20E90-857C-4927-AB7F-6A896D69C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695413"/>
            <a:ext cx="8244916" cy="555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50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3588" y="116632"/>
            <a:ext cx="7921625" cy="654050"/>
          </a:xfrm>
        </p:spPr>
        <p:txBody>
          <a:bodyPr/>
          <a:lstStyle/>
          <a:p>
            <a:pPr algn="r"/>
            <a:r>
              <a:rPr lang="pt-BR" dirty="0"/>
              <a:t>Produção Industrial – Categorias de Uso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7002798" y="6375626"/>
            <a:ext cx="2133600" cy="476250"/>
          </a:xfrm>
        </p:spPr>
        <p:txBody>
          <a:bodyPr/>
          <a:lstStyle/>
          <a:p>
            <a:fld id="{8172B9CB-B232-40F1-A22E-01D1E50A3A67}" type="slidenum">
              <a:rPr lang="pt-BR" b="1" smtClean="0">
                <a:solidFill>
                  <a:schemeClr val="bg1"/>
                </a:solidFill>
              </a:rPr>
              <a:pPr/>
              <a:t>19</a:t>
            </a:fld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8BC8F2A-52DB-43B1-B6C3-6CA4CE4AC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785" y="1772816"/>
            <a:ext cx="8693846" cy="320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62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75" y="3472"/>
            <a:ext cx="7921625" cy="654050"/>
          </a:xfrm>
        </p:spPr>
        <p:txBody>
          <a:bodyPr/>
          <a:lstStyle/>
          <a:p>
            <a:pPr algn="r"/>
            <a:r>
              <a:rPr lang="en-US" dirty="0"/>
              <a:t>PIB Mundial 2017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80412" y="6381750"/>
            <a:ext cx="711892" cy="476250"/>
          </a:xfrm>
        </p:spPr>
        <p:txBody>
          <a:bodyPr/>
          <a:lstStyle/>
          <a:p>
            <a:fld id="{10342D9E-FD8A-4ADA-A1E5-CD914F4802EF}" type="slidenum">
              <a:rPr lang="pt-BR" b="1" smtClean="0">
                <a:solidFill>
                  <a:schemeClr val="bg1"/>
                </a:solidFill>
              </a:rPr>
              <a:pPr/>
              <a:t>2</a:t>
            </a:fld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820812-2BAD-4803-A712-F4374E454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08" y="512677"/>
            <a:ext cx="8339156" cy="57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99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921625" cy="654050"/>
          </a:xfrm>
        </p:spPr>
        <p:txBody>
          <a:bodyPr/>
          <a:lstStyle/>
          <a:p>
            <a:pPr algn="r"/>
            <a:r>
              <a:rPr lang="pt-BR" dirty="0"/>
              <a:t>Produção Industrial com Ajuste Sazonal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6840252" y="6376244"/>
            <a:ext cx="2133600" cy="476250"/>
          </a:xfrm>
        </p:spPr>
        <p:txBody>
          <a:bodyPr/>
          <a:lstStyle/>
          <a:p>
            <a:fld id="{8172B9CB-B232-40F1-A22E-01D1E50A3A67}" type="slidenum">
              <a:rPr lang="pt-BR" b="1" smtClean="0">
                <a:solidFill>
                  <a:schemeClr val="bg1"/>
                </a:solidFill>
              </a:rPr>
              <a:pPr/>
              <a:t>20</a:t>
            </a:fld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BD5DA45-EA72-4942-B09A-184921C35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310" y="836712"/>
            <a:ext cx="8836268" cy="536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57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604" y="80628"/>
            <a:ext cx="7921625" cy="383257"/>
          </a:xfrm>
        </p:spPr>
        <p:txBody>
          <a:bodyPr/>
          <a:lstStyle/>
          <a:p>
            <a:pPr algn="r"/>
            <a:r>
              <a:rPr lang="pt-BR" dirty="0"/>
              <a:t>Índice de Confiança do Empresário Industrial - CNI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6912260" y="6328416"/>
            <a:ext cx="2133600" cy="476250"/>
          </a:xfrm>
        </p:spPr>
        <p:txBody>
          <a:bodyPr/>
          <a:lstStyle/>
          <a:p>
            <a:fld id="{8172B9CB-B232-40F1-A22E-01D1E50A3A67}" type="slidenum">
              <a:rPr lang="pt-BR" b="1" smtClean="0">
                <a:solidFill>
                  <a:schemeClr val="bg1"/>
                </a:solidFill>
              </a:rPr>
              <a:pPr/>
              <a:t>21</a:t>
            </a:fld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CCA1CB8F-E3B1-4815-94D3-76AA0014C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609" y="1700808"/>
            <a:ext cx="8894251" cy="446449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EA558C4-C35A-45F1-9AD6-18309BD150B7}"/>
              </a:ext>
            </a:extLst>
          </p:cNvPr>
          <p:cNvSpPr txBox="1"/>
          <p:nvPr/>
        </p:nvSpPr>
        <p:spPr>
          <a:xfrm>
            <a:off x="146670" y="759181"/>
            <a:ext cx="889919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Em </a:t>
            </a:r>
            <a:r>
              <a:rPr lang="pt-BR"/>
              <a:t>outubro, houve </a:t>
            </a:r>
            <a:r>
              <a:rPr lang="pt-BR" dirty="0"/>
              <a:t>aumento em todos os segmentos e porte de empresa. A confiança é maior entre as grandes empresas, com 54,9 pontos. </a:t>
            </a:r>
          </a:p>
        </p:txBody>
      </p:sp>
    </p:spTree>
    <p:extLst>
      <p:ext uri="{BB962C8B-B14F-4D97-AF65-F5344CB8AC3E}">
        <p14:creationId xmlns:p14="http://schemas.microsoft.com/office/powerpoint/2010/main" val="1117545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80628"/>
            <a:ext cx="7921625" cy="654050"/>
          </a:xfrm>
        </p:spPr>
        <p:txBody>
          <a:bodyPr/>
          <a:lstStyle/>
          <a:p>
            <a:pPr algn="r"/>
            <a:r>
              <a:rPr lang="pt-BR" dirty="0"/>
              <a:t>Vendas do Comércio Varejista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6840252" y="6381750"/>
            <a:ext cx="2133600" cy="476250"/>
          </a:xfrm>
        </p:spPr>
        <p:txBody>
          <a:bodyPr/>
          <a:lstStyle/>
          <a:p>
            <a:fld id="{8172B9CB-B232-40F1-A22E-01D1E50A3A67}" type="slidenum">
              <a:rPr lang="pt-BR" b="1" smtClean="0">
                <a:solidFill>
                  <a:schemeClr val="bg1"/>
                </a:solidFill>
              </a:rPr>
              <a:pPr/>
              <a:t>22</a:t>
            </a:fld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E64E9F-9CCC-4E0A-97A5-D1FA3E74B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618" y="692696"/>
            <a:ext cx="8576947" cy="550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94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921625" cy="654050"/>
          </a:xfrm>
        </p:spPr>
        <p:txBody>
          <a:bodyPr/>
          <a:lstStyle/>
          <a:p>
            <a:pPr algn="r"/>
            <a:r>
              <a:rPr lang="pt-BR" dirty="0"/>
              <a:t>Índice de Confiança do Comércio - FGV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7004687" y="6273316"/>
            <a:ext cx="2133600" cy="476250"/>
          </a:xfrm>
        </p:spPr>
        <p:txBody>
          <a:bodyPr/>
          <a:lstStyle/>
          <a:p>
            <a:fld id="{8172B9CB-B232-40F1-A22E-01D1E50A3A67}" type="slidenum">
              <a:rPr lang="pt-BR" b="1" smtClean="0">
                <a:solidFill>
                  <a:schemeClr val="bg1"/>
                </a:solidFill>
              </a:rPr>
              <a:pPr/>
              <a:t>23</a:t>
            </a:fld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89685D9-4500-497D-B3E2-61E1845BE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785912"/>
            <a:ext cx="8388932" cy="53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66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5596" y="80628"/>
            <a:ext cx="7921625" cy="468052"/>
          </a:xfrm>
        </p:spPr>
        <p:txBody>
          <a:bodyPr/>
          <a:lstStyle/>
          <a:p>
            <a:pPr algn="r"/>
            <a:r>
              <a:rPr lang="pt-BR" dirty="0"/>
              <a:t>Projeção de PIB Banco Central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6876256" y="6345324"/>
            <a:ext cx="2133600" cy="476250"/>
          </a:xfrm>
        </p:spPr>
        <p:txBody>
          <a:bodyPr/>
          <a:lstStyle/>
          <a:p>
            <a:fld id="{8172B9CB-B232-40F1-A22E-01D1E50A3A67}" type="slidenum">
              <a:rPr lang="pt-BR" smtClean="0">
                <a:solidFill>
                  <a:schemeClr val="bg1"/>
                </a:solidFill>
              </a:rPr>
              <a:pPr/>
              <a:t>24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AC946C-41D5-4804-9E33-AA9B30CF0B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76" y="476672"/>
            <a:ext cx="8615304" cy="570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9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2227" y="80628"/>
            <a:ext cx="7921625" cy="654050"/>
          </a:xfrm>
        </p:spPr>
        <p:txBody>
          <a:bodyPr/>
          <a:lstStyle/>
          <a:p>
            <a:pPr algn="r"/>
            <a:r>
              <a:rPr lang="pt-BR" dirty="0"/>
              <a:t>Mercado de Trabalho: Taxa de Desemprego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6840252" y="6370618"/>
            <a:ext cx="2133600" cy="476250"/>
          </a:xfrm>
        </p:spPr>
        <p:txBody>
          <a:bodyPr/>
          <a:lstStyle/>
          <a:p>
            <a:fld id="{8172B9CB-B232-40F1-A22E-01D1E50A3A67}" type="slidenum">
              <a:rPr lang="pt-BR" b="1" smtClean="0">
                <a:solidFill>
                  <a:schemeClr val="bg1"/>
                </a:solidFill>
              </a:rPr>
              <a:pPr/>
              <a:t>25</a:t>
            </a:fld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BE852BC-AFA7-4A39-B252-606E91863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789" y="1052736"/>
            <a:ext cx="849442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18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1620" y="80628"/>
            <a:ext cx="7921625" cy="654050"/>
          </a:xfrm>
        </p:spPr>
        <p:txBody>
          <a:bodyPr/>
          <a:lstStyle/>
          <a:p>
            <a:r>
              <a:rPr lang="pt-BR" sz="2000" dirty="0"/>
              <a:t>Mercado de Trabalho: Rendimento Real do Pessoal Ocupado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6876256" y="6345324"/>
            <a:ext cx="2133600" cy="476250"/>
          </a:xfrm>
        </p:spPr>
        <p:txBody>
          <a:bodyPr/>
          <a:lstStyle/>
          <a:p>
            <a:fld id="{8172B9CB-B232-40F1-A22E-01D1E50A3A67}" type="slidenum">
              <a:rPr lang="pt-BR" b="1" smtClean="0">
                <a:solidFill>
                  <a:schemeClr val="bg1"/>
                </a:solidFill>
              </a:rPr>
              <a:pPr/>
              <a:t>26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7504" y="845390"/>
            <a:ext cx="886803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No trimestre acabado em agosto de 2018 a população desocupada foi estimada em 12,7 milhões, menor que</a:t>
            </a:r>
          </a:p>
          <a:p>
            <a:r>
              <a:rPr lang="pt-BR" sz="1400" dirty="0">
                <a:solidFill>
                  <a:srgbClr val="FF0000"/>
                </a:solidFill>
              </a:rPr>
              <a:t>os 13,1 milhões do mesmo período de 2017. O recorde da série histórica foram os 14,2 milhões de pessoas desocupadas no trimestre móvel acabado em março de 2017.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566CAA8-87FF-42D9-BE8B-7A2006998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528900"/>
            <a:ext cx="8620963" cy="21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51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8231" y="111126"/>
            <a:ext cx="7921625" cy="654050"/>
          </a:xfrm>
        </p:spPr>
        <p:txBody>
          <a:bodyPr/>
          <a:lstStyle/>
          <a:p>
            <a:pPr algn="r"/>
            <a:r>
              <a:rPr lang="pt-BR" dirty="0"/>
              <a:t>Mercado de Trabalho: CAGED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6876256" y="6381750"/>
            <a:ext cx="2133600" cy="476250"/>
          </a:xfrm>
        </p:spPr>
        <p:txBody>
          <a:bodyPr/>
          <a:lstStyle/>
          <a:p>
            <a:fld id="{8172B9CB-B232-40F1-A22E-01D1E50A3A67}" type="slidenum">
              <a:rPr lang="pt-BR" b="1" smtClean="0">
                <a:solidFill>
                  <a:schemeClr val="bg1"/>
                </a:solidFill>
              </a:rPr>
              <a:pPr/>
              <a:t>27</a:t>
            </a:fld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E0C3FF9D-8710-4838-93F7-AA0EA6BF8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899261"/>
            <a:ext cx="7884876" cy="530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7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604" y="116058"/>
            <a:ext cx="7921625" cy="654050"/>
          </a:xfrm>
        </p:spPr>
        <p:txBody>
          <a:bodyPr/>
          <a:lstStyle/>
          <a:p>
            <a:pPr algn="r"/>
            <a:r>
              <a:rPr lang="pt-BR" dirty="0"/>
              <a:t>Índice de Confiança do Consumidor - FGV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6941654" y="6375626"/>
            <a:ext cx="2133600" cy="476250"/>
          </a:xfrm>
        </p:spPr>
        <p:txBody>
          <a:bodyPr/>
          <a:lstStyle/>
          <a:p>
            <a:fld id="{8172B9CB-B232-40F1-A22E-01D1E50A3A67}" type="slidenum">
              <a:rPr lang="pt-BR" b="1" smtClean="0">
                <a:solidFill>
                  <a:schemeClr val="bg1"/>
                </a:solidFill>
              </a:rPr>
              <a:pPr/>
              <a:t>28</a:t>
            </a:fld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697A500-6FB5-45D9-A21C-B66236993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821362"/>
            <a:ext cx="8424936" cy="542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00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24" y="125219"/>
            <a:ext cx="8784976" cy="440907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/>
              <a:t>Superávit</a:t>
            </a:r>
            <a:r>
              <a:rPr lang="en-US" dirty="0"/>
              <a:t> </a:t>
            </a:r>
            <a:r>
              <a:rPr lang="en-US" dirty="0" err="1"/>
              <a:t>Primário</a:t>
            </a:r>
            <a:r>
              <a:rPr lang="en-US" dirty="0"/>
              <a:t> do </a:t>
            </a:r>
            <a:r>
              <a:rPr lang="en-US" dirty="0" err="1"/>
              <a:t>Setor</a:t>
            </a:r>
            <a:r>
              <a:rPr lang="en-US" dirty="0"/>
              <a:t> </a:t>
            </a:r>
            <a:r>
              <a:rPr lang="en-US" dirty="0" err="1"/>
              <a:t>Público</a:t>
            </a:r>
            <a:r>
              <a:rPr lang="en-US" dirty="0"/>
              <a:t> – 12 </a:t>
            </a:r>
            <a:r>
              <a:rPr lang="en-US" dirty="0" err="1"/>
              <a:t>Meses</a:t>
            </a:r>
            <a:r>
              <a:rPr lang="en-US" dirty="0"/>
              <a:t> (% do PIB)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108533" y="569854"/>
            <a:ext cx="4283447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</a:rPr>
              <a:t>Resultado Fiscal Nominal Total (% do PIB):</a:t>
            </a:r>
          </a:p>
          <a:p>
            <a:r>
              <a:rPr lang="pt-BR" sz="1600" dirty="0">
                <a:solidFill>
                  <a:srgbClr val="FF0000"/>
                </a:solidFill>
              </a:rPr>
              <a:t>2014: -6,05% /12 Meses Ago-18: 7,5% </a:t>
            </a:r>
            <a:endParaRPr lang="pt-BR" sz="1600" dirty="0"/>
          </a:p>
        </p:txBody>
      </p:sp>
      <p:sp>
        <p:nvSpPr>
          <p:cNvPr id="6" name="Rectangle 5"/>
          <p:cNvSpPr/>
          <p:nvPr/>
        </p:nvSpPr>
        <p:spPr>
          <a:xfrm>
            <a:off x="4391980" y="569854"/>
            <a:ext cx="457200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</a:rPr>
              <a:t>Dívida Bruta do Governo Geral (% PIB):</a:t>
            </a:r>
          </a:p>
          <a:p>
            <a:r>
              <a:rPr lang="pt-BR" sz="1600" dirty="0">
                <a:solidFill>
                  <a:srgbClr val="FF0000"/>
                </a:solidFill>
              </a:rPr>
              <a:t>2014: 57,2% / Ago-18: 77,3% (R$5,22 tri)</a:t>
            </a:r>
            <a:endParaRPr lang="pt-BR" sz="1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6839361" y="6309320"/>
            <a:ext cx="2133600" cy="476250"/>
          </a:xfrm>
        </p:spPr>
        <p:txBody>
          <a:bodyPr/>
          <a:lstStyle/>
          <a:p>
            <a:fld id="{8172B9CB-B232-40F1-A22E-01D1E50A3A67}" type="slidenum">
              <a:rPr lang="pt-BR" b="1" smtClean="0">
                <a:solidFill>
                  <a:schemeClr val="bg1"/>
                </a:solidFill>
              </a:rPr>
              <a:pPr/>
              <a:t>29</a:t>
            </a:fld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C0F4C27-515A-44B4-9634-D5ACAD926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182128"/>
            <a:ext cx="8718565" cy="494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27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EB8B64-6888-408C-BA8E-8B39148EA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92" y="1030184"/>
            <a:ext cx="6844284" cy="4775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F26FC-CD6F-4EFE-8B5C-BC3BF6DB00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48264" y="6381750"/>
            <a:ext cx="2133600" cy="476250"/>
          </a:xfrm>
        </p:spPr>
        <p:txBody>
          <a:bodyPr/>
          <a:lstStyle/>
          <a:p>
            <a:fld id="{8172B9CB-B232-40F1-A22E-01D1E50A3A67}" type="slidenum">
              <a:rPr lang="pt-BR" b="1" smtClean="0">
                <a:solidFill>
                  <a:schemeClr val="bg1"/>
                </a:solidFill>
              </a:rPr>
              <a:pPr/>
              <a:t>3</a:t>
            </a:fld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203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4696" y="-39756"/>
            <a:ext cx="8389304" cy="620688"/>
          </a:xfrm>
        </p:spPr>
        <p:txBody>
          <a:bodyPr/>
          <a:lstStyle/>
          <a:p>
            <a:pPr algn="r"/>
            <a:r>
              <a:rPr lang="pt-BR" dirty="0"/>
              <a:t>Balanço de Pagamentos: Resultado da Conta Corrente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7010400" y="6340240"/>
            <a:ext cx="2133600" cy="476250"/>
          </a:xfrm>
        </p:spPr>
        <p:txBody>
          <a:bodyPr/>
          <a:lstStyle/>
          <a:p>
            <a:fld id="{8172B9CB-B232-40F1-A22E-01D1E50A3A67}" type="slidenum">
              <a:rPr lang="pt-BR" b="1" smtClean="0">
                <a:solidFill>
                  <a:schemeClr val="bg1"/>
                </a:solidFill>
              </a:rPr>
              <a:pPr/>
              <a:t>30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2FF509-E5BB-4593-A075-A8CAF41DF401}"/>
              </a:ext>
            </a:extLst>
          </p:cNvPr>
          <p:cNvSpPr txBox="1"/>
          <p:nvPr/>
        </p:nvSpPr>
        <p:spPr>
          <a:xfrm>
            <a:off x="66261" y="580932"/>
            <a:ext cx="892848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Nos doze meses até setembro os investimentos estrangeiros diretos foram de US$ 70,8 bn. Em fins de setembro as reservas internacionais totalizavam US$ 380,7 bn.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786689F-D097-4467-815C-D09A67C73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296301"/>
            <a:ext cx="8541239" cy="490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340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921625" cy="654050"/>
          </a:xfrm>
        </p:spPr>
        <p:txBody>
          <a:bodyPr/>
          <a:lstStyle/>
          <a:p>
            <a:pPr algn="r"/>
            <a:r>
              <a:rPr lang="en-US" dirty="0"/>
              <a:t>Taxa de </a:t>
            </a:r>
            <a:r>
              <a:rPr lang="en-US" dirty="0" err="1"/>
              <a:t>Câmbio</a:t>
            </a:r>
            <a:r>
              <a:rPr lang="en-US" dirty="0"/>
              <a:t>: 2011 - 2018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76256" y="6345324"/>
            <a:ext cx="2133600" cy="476250"/>
          </a:xfrm>
        </p:spPr>
        <p:txBody>
          <a:bodyPr/>
          <a:lstStyle/>
          <a:p>
            <a:fld id="{8172B9CB-B232-40F1-A22E-01D1E50A3A67}" type="slidenum">
              <a:rPr lang="pt-BR" b="1" smtClean="0">
                <a:solidFill>
                  <a:schemeClr val="bg1"/>
                </a:solidFill>
              </a:rPr>
              <a:pPr/>
              <a:t>31</a:t>
            </a:fld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27F5EE-231C-4DFC-B6FD-F9A2FB08D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327" y="872716"/>
            <a:ext cx="8812059" cy="51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98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1620" y="80419"/>
            <a:ext cx="7921625" cy="324036"/>
          </a:xfrm>
        </p:spPr>
        <p:txBody>
          <a:bodyPr/>
          <a:lstStyle/>
          <a:p>
            <a:pPr algn="r"/>
            <a:r>
              <a:rPr lang="pt-BR" dirty="0"/>
              <a:t>IBOVESPA: 2008 </a:t>
            </a:r>
            <a:r>
              <a:rPr lang="pt-BR"/>
              <a:t>- 2018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6876256" y="6381750"/>
            <a:ext cx="2133600" cy="476250"/>
          </a:xfrm>
        </p:spPr>
        <p:txBody>
          <a:bodyPr/>
          <a:lstStyle/>
          <a:p>
            <a:fld id="{8172B9CB-B232-40F1-A22E-01D1E50A3A67}" type="slidenum">
              <a:rPr lang="pt-BR" b="1" smtClean="0">
                <a:solidFill>
                  <a:schemeClr val="bg1"/>
                </a:solidFill>
              </a:rPr>
              <a:pPr/>
              <a:t>32</a:t>
            </a:fld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CA0D202-D9A7-4DD0-A798-D363B62C0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575" y="548680"/>
            <a:ext cx="840431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09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0"/>
            <a:ext cx="7921625" cy="476672"/>
          </a:xfrm>
        </p:spPr>
        <p:txBody>
          <a:bodyPr/>
          <a:lstStyle/>
          <a:p>
            <a:pPr algn="r"/>
            <a:r>
              <a:rPr lang="pt-BR" dirty="0"/>
              <a:t>Risco Brasil e Argentina: Embi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6831633" y="6381750"/>
            <a:ext cx="2133600" cy="476250"/>
          </a:xfrm>
        </p:spPr>
        <p:txBody>
          <a:bodyPr/>
          <a:lstStyle/>
          <a:p>
            <a:fld id="{8172B9CB-B232-40F1-A22E-01D1E50A3A67}" type="slidenum">
              <a:rPr lang="pt-BR" smtClean="0">
                <a:solidFill>
                  <a:schemeClr val="bg1"/>
                </a:solidFill>
              </a:rPr>
              <a:pPr/>
              <a:t>33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B0BBC5E-12E7-487E-AE69-AEC82D4D1E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218" y="656692"/>
            <a:ext cx="884502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25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 algn="ctr">
              <a:buNone/>
            </a:pPr>
            <a:r>
              <a:rPr lang="pt-BR" sz="2400" b="1" dirty="0"/>
              <a:t>Cenários de Curto, Médio e Longo Prazos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6948264" y="6381750"/>
            <a:ext cx="2133600" cy="476250"/>
          </a:xfrm>
        </p:spPr>
        <p:txBody>
          <a:bodyPr/>
          <a:lstStyle/>
          <a:p>
            <a:fld id="{8172B9CB-B232-40F1-A22E-01D1E50A3A67}" type="slidenum">
              <a:rPr lang="pt-BR" smtClean="0">
                <a:solidFill>
                  <a:schemeClr val="bg1"/>
                </a:solidFill>
              </a:rPr>
              <a:pPr/>
              <a:t>34</a:t>
            </a:fld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470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857729" cy="440668"/>
          </a:xfrm>
        </p:spPr>
        <p:txBody>
          <a:bodyPr>
            <a:noAutofit/>
          </a:bodyPr>
          <a:lstStyle/>
          <a:p>
            <a:pPr algn="r"/>
            <a:r>
              <a:rPr lang="en-US" sz="2400" dirty="0" err="1"/>
              <a:t>Principais</a:t>
            </a:r>
            <a:r>
              <a:rPr lang="en-US" sz="2400" dirty="0"/>
              <a:t> </a:t>
            </a:r>
            <a:r>
              <a:rPr lang="en-US" sz="2400" dirty="0" err="1"/>
              <a:t>Números</a:t>
            </a:r>
            <a:r>
              <a:rPr lang="en-US" sz="2400" dirty="0"/>
              <a:t> da </a:t>
            </a:r>
            <a:r>
              <a:rPr lang="en-US" sz="2400" dirty="0" err="1"/>
              <a:t>Previdência</a:t>
            </a:r>
            <a:r>
              <a:rPr lang="en-US" sz="2400" dirty="0"/>
              <a:t> Social no </a:t>
            </a:r>
            <a:r>
              <a:rPr lang="en-US" sz="2400" dirty="0" err="1"/>
              <a:t>Brasil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10817"/>
            <a:ext cx="8938356" cy="5610471"/>
          </a:xfrm>
        </p:spPr>
        <p:txBody>
          <a:bodyPr>
            <a:normAutofit fontScale="70000" lnSpcReduction="20000"/>
          </a:bodyPr>
          <a:lstStyle/>
          <a:p>
            <a:endParaRPr lang="en-US" sz="2300" b="1" dirty="0"/>
          </a:p>
          <a:p>
            <a:endParaRPr lang="en-US" sz="2300" b="1" dirty="0"/>
          </a:p>
          <a:p>
            <a:r>
              <a:rPr lang="en-US" sz="2300" b="1" dirty="0" err="1"/>
              <a:t>Rombo</a:t>
            </a:r>
            <a:r>
              <a:rPr lang="en-US" sz="2300" b="1" dirty="0"/>
              <a:t> da </a:t>
            </a:r>
            <a:r>
              <a:rPr lang="en-US" sz="2300" b="1" dirty="0" err="1"/>
              <a:t>Previdência</a:t>
            </a:r>
            <a:r>
              <a:rPr lang="en-US" sz="2300" b="1" dirty="0"/>
              <a:t> Social </a:t>
            </a:r>
            <a:r>
              <a:rPr lang="en-US" sz="2300" b="1" dirty="0" err="1"/>
              <a:t>nas</a:t>
            </a:r>
            <a:r>
              <a:rPr lang="en-US" sz="2300" b="1" dirty="0"/>
              <a:t> </a:t>
            </a:r>
            <a:r>
              <a:rPr lang="en-US" sz="2300" b="1" dirty="0" err="1"/>
              <a:t>Contas</a:t>
            </a:r>
            <a:r>
              <a:rPr lang="en-US" sz="2300" b="1" dirty="0"/>
              <a:t> da </a:t>
            </a:r>
            <a:r>
              <a:rPr lang="en-US" sz="2300" b="1" dirty="0" err="1"/>
              <a:t>União</a:t>
            </a:r>
            <a:r>
              <a:rPr lang="en-US" sz="2300" b="1" dirty="0"/>
              <a:t> </a:t>
            </a:r>
            <a:r>
              <a:rPr lang="en-US" sz="2300" b="1" dirty="0" err="1"/>
              <a:t>em</a:t>
            </a:r>
            <a:r>
              <a:rPr lang="en-US" sz="2300" b="1" dirty="0"/>
              <a:t> 2017: </a:t>
            </a:r>
          </a:p>
          <a:p>
            <a:pPr marL="0" indent="0">
              <a:buNone/>
            </a:pPr>
            <a:endParaRPr lang="en-US" sz="2300" b="1" dirty="0"/>
          </a:p>
          <a:p>
            <a:pPr marL="0" indent="0">
              <a:buNone/>
            </a:pPr>
            <a:r>
              <a:rPr lang="en-US" sz="2300" b="1" dirty="0"/>
              <a:t>        UNIÃO: deficit de R$ 268,79 </a:t>
            </a:r>
            <a:r>
              <a:rPr lang="en-US" sz="2300" b="1" dirty="0" err="1"/>
              <a:t>bilhões</a:t>
            </a:r>
            <a:endParaRPr lang="en-US" sz="2300" b="1" dirty="0"/>
          </a:p>
          <a:p>
            <a:endParaRPr lang="en-US" sz="2300" b="1" dirty="0"/>
          </a:p>
          <a:p>
            <a:pPr lvl="1"/>
            <a:r>
              <a:rPr lang="en-US" sz="2300" b="1" dirty="0">
                <a:solidFill>
                  <a:srgbClr val="002060"/>
                </a:solidFill>
              </a:rPr>
              <a:t>INSS: deficit de R$ 182,45 </a:t>
            </a:r>
            <a:r>
              <a:rPr lang="en-US" sz="2300" b="1" dirty="0" err="1">
                <a:solidFill>
                  <a:srgbClr val="002060"/>
                </a:solidFill>
              </a:rPr>
              <a:t>bilhões</a:t>
            </a:r>
            <a:r>
              <a:rPr lang="en-US" sz="2300" b="1" dirty="0">
                <a:solidFill>
                  <a:srgbClr val="002060"/>
                </a:solidFill>
              </a:rPr>
              <a:t> (</a:t>
            </a:r>
            <a:r>
              <a:rPr lang="en-US" sz="2300" b="1" dirty="0" err="1">
                <a:solidFill>
                  <a:srgbClr val="002060"/>
                </a:solidFill>
              </a:rPr>
              <a:t>aumento</a:t>
            </a:r>
            <a:r>
              <a:rPr lang="en-US" sz="2300" b="1" dirty="0">
                <a:solidFill>
                  <a:srgbClr val="002060"/>
                </a:solidFill>
              </a:rPr>
              <a:t> de 21,8% </a:t>
            </a:r>
            <a:r>
              <a:rPr lang="en-US" sz="2300" b="1" dirty="0" err="1">
                <a:solidFill>
                  <a:srgbClr val="002060"/>
                </a:solidFill>
              </a:rPr>
              <a:t>em</a:t>
            </a:r>
            <a:r>
              <a:rPr lang="en-US" sz="2300" b="1" dirty="0">
                <a:solidFill>
                  <a:srgbClr val="002060"/>
                </a:solidFill>
              </a:rPr>
              <a:t> </a:t>
            </a:r>
            <a:r>
              <a:rPr lang="en-US" sz="2300" b="1" dirty="0" err="1">
                <a:solidFill>
                  <a:srgbClr val="002060"/>
                </a:solidFill>
              </a:rPr>
              <a:t>relação</a:t>
            </a:r>
            <a:r>
              <a:rPr lang="en-US" sz="2300" b="1" dirty="0">
                <a:solidFill>
                  <a:srgbClr val="002060"/>
                </a:solidFill>
              </a:rPr>
              <a:t> a 2016)  </a:t>
            </a:r>
          </a:p>
          <a:p>
            <a:pPr marL="457200" lvl="1" indent="0">
              <a:buNone/>
            </a:pPr>
            <a:endParaRPr lang="en-US" sz="2300" b="1" dirty="0">
              <a:solidFill>
                <a:srgbClr val="002060"/>
              </a:solidFill>
            </a:endParaRPr>
          </a:p>
          <a:p>
            <a:pPr lvl="1"/>
            <a:r>
              <a:rPr lang="en-US" sz="2300" b="1" dirty="0">
                <a:solidFill>
                  <a:srgbClr val="002060"/>
                </a:solidFill>
              </a:rPr>
              <a:t>Regime </a:t>
            </a:r>
            <a:r>
              <a:rPr lang="en-US" sz="2300" b="1" dirty="0" err="1">
                <a:solidFill>
                  <a:srgbClr val="002060"/>
                </a:solidFill>
              </a:rPr>
              <a:t>próprio</a:t>
            </a:r>
            <a:r>
              <a:rPr lang="en-US" sz="2300" b="1" dirty="0">
                <a:solidFill>
                  <a:srgbClr val="002060"/>
                </a:solidFill>
              </a:rPr>
              <a:t> dos </a:t>
            </a:r>
            <a:r>
              <a:rPr lang="en-US" sz="2300" b="1" dirty="0" err="1">
                <a:solidFill>
                  <a:srgbClr val="002060"/>
                </a:solidFill>
              </a:rPr>
              <a:t>servidores</a:t>
            </a:r>
            <a:r>
              <a:rPr lang="en-US" sz="2300" b="1" dirty="0">
                <a:solidFill>
                  <a:srgbClr val="002060"/>
                </a:solidFill>
              </a:rPr>
              <a:t> da </a:t>
            </a:r>
            <a:r>
              <a:rPr lang="en-US" sz="2300" b="1" dirty="0" err="1">
                <a:solidFill>
                  <a:srgbClr val="002060"/>
                </a:solidFill>
              </a:rPr>
              <a:t>União</a:t>
            </a:r>
            <a:r>
              <a:rPr lang="en-US" sz="2300" b="1" dirty="0">
                <a:solidFill>
                  <a:srgbClr val="002060"/>
                </a:solidFill>
              </a:rPr>
              <a:t>: deficit de R$ 86,34 </a:t>
            </a:r>
            <a:r>
              <a:rPr lang="en-US" sz="2300" b="1" dirty="0" err="1">
                <a:solidFill>
                  <a:srgbClr val="002060"/>
                </a:solidFill>
              </a:rPr>
              <a:t>bilhões</a:t>
            </a:r>
            <a:r>
              <a:rPr lang="en-US" sz="2300" b="1" dirty="0">
                <a:solidFill>
                  <a:srgbClr val="002060"/>
                </a:solidFill>
              </a:rPr>
              <a:t> (</a:t>
            </a:r>
            <a:r>
              <a:rPr lang="en-US" sz="2300" b="1" dirty="0" err="1">
                <a:solidFill>
                  <a:srgbClr val="002060"/>
                </a:solidFill>
              </a:rPr>
              <a:t>aumento</a:t>
            </a:r>
            <a:r>
              <a:rPr lang="en-US" sz="2300" b="1" dirty="0">
                <a:solidFill>
                  <a:srgbClr val="002060"/>
                </a:solidFill>
              </a:rPr>
              <a:t> de 11,9% </a:t>
            </a:r>
            <a:r>
              <a:rPr lang="en-US" sz="2300" b="1" dirty="0" err="1">
                <a:solidFill>
                  <a:srgbClr val="002060"/>
                </a:solidFill>
              </a:rPr>
              <a:t>em</a:t>
            </a:r>
            <a:r>
              <a:rPr lang="en-US" sz="2300" b="1" dirty="0">
                <a:solidFill>
                  <a:srgbClr val="002060"/>
                </a:solidFill>
              </a:rPr>
              <a:t> </a:t>
            </a:r>
            <a:r>
              <a:rPr lang="en-US" sz="2300" b="1" dirty="0" err="1">
                <a:solidFill>
                  <a:srgbClr val="002060"/>
                </a:solidFill>
              </a:rPr>
              <a:t>relação</a:t>
            </a:r>
            <a:r>
              <a:rPr lang="en-US" sz="2300" b="1" dirty="0">
                <a:solidFill>
                  <a:srgbClr val="002060"/>
                </a:solidFill>
              </a:rPr>
              <a:t> a 2016).  </a:t>
            </a:r>
          </a:p>
          <a:p>
            <a:pPr marL="457200" lvl="1" indent="0">
              <a:buNone/>
            </a:pPr>
            <a:endParaRPr lang="en-US" sz="2300" b="1" dirty="0"/>
          </a:p>
          <a:p>
            <a:pPr marL="457200" lvl="1" indent="0">
              <a:buNone/>
            </a:pPr>
            <a:r>
              <a:rPr lang="en-US" sz="2300" b="1" dirty="0" err="1"/>
              <a:t>Rombo</a:t>
            </a:r>
            <a:r>
              <a:rPr lang="en-US" sz="2300" b="1" dirty="0"/>
              <a:t> da </a:t>
            </a:r>
            <a:r>
              <a:rPr lang="en-US" sz="2300" b="1" dirty="0" err="1"/>
              <a:t>Previdência</a:t>
            </a:r>
            <a:r>
              <a:rPr lang="en-US" sz="2300" b="1" dirty="0"/>
              <a:t> Social dos </a:t>
            </a:r>
            <a:r>
              <a:rPr lang="en-US" sz="2300" b="1" dirty="0" err="1"/>
              <a:t>servidores</a:t>
            </a:r>
            <a:r>
              <a:rPr lang="en-US" sz="2300" b="1" dirty="0"/>
              <a:t> dos </a:t>
            </a:r>
            <a:r>
              <a:rPr lang="en-US" sz="2300" b="1" dirty="0" err="1"/>
              <a:t>Estados</a:t>
            </a:r>
            <a:r>
              <a:rPr lang="en-US" sz="2300" b="1" dirty="0"/>
              <a:t>: R$ 93,00 </a:t>
            </a:r>
            <a:r>
              <a:rPr lang="en-US" sz="2300" b="1" dirty="0" err="1"/>
              <a:t>bilhões</a:t>
            </a:r>
            <a:r>
              <a:rPr lang="en-US" sz="2300" b="1" dirty="0"/>
              <a:t>.</a:t>
            </a:r>
          </a:p>
          <a:p>
            <a:pPr marL="457200" lvl="1" indent="0">
              <a:buNone/>
            </a:pPr>
            <a:endParaRPr lang="en-US" sz="2300" b="1" dirty="0"/>
          </a:p>
          <a:p>
            <a:pPr marL="457200" lvl="1" indent="0">
              <a:buNone/>
            </a:pPr>
            <a:r>
              <a:rPr lang="en-US" sz="2300" b="1" dirty="0"/>
              <a:t>A </a:t>
            </a:r>
            <a:r>
              <a:rPr lang="en-US" sz="2300" b="1" dirty="0" err="1"/>
              <a:t>título</a:t>
            </a:r>
            <a:r>
              <a:rPr lang="en-US" sz="2300" b="1" dirty="0"/>
              <a:t> de </a:t>
            </a:r>
            <a:r>
              <a:rPr lang="en-US" sz="2300" b="1" dirty="0" err="1"/>
              <a:t>comparação</a:t>
            </a:r>
            <a:r>
              <a:rPr lang="en-US" sz="2300" b="1" dirty="0"/>
              <a:t>:</a:t>
            </a:r>
          </a:p>
          <a:p>
            <a:pPr marL="457200" lvl="1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r>
              <a:rPr lang="en-US" sz="2300" b="1" dirty="0"/>
              <a:t>O </a:t>
            </a:r>
            <a:r>
              <a:rPr lang="en-US" sz="2300" b="1" dirty="0" err="1"/>
              <a:t>programa</a:t>
            </a:r>
            <a:r>
              <a:rPr lang="en-US" sz="2300" b="1" dirty="0"/>
              <a:t> do Bolsa </a:t>
            </a:r>
            <a:r>
              <a:rPr lang="en-US" sz="2300" b="1" dirty="0" err="1"/>
              <a:t>Família</a:t>
            </a:r>
            <a:r>
              <a:rPr lang="en-US" sz="2300" b="1" dirty="0"/>
              <a:t> </a:t>
            </a:r>
            <a:r>
              <a:rPr lang="en-US" sz="2300" b="1" dirty="0" err="1"/>
              <a:t>em</a:t>
            </a:r>
            <a:r>
              <a:rPr lang="en-US" sz="2300" b="1" dirty="0"/>
              <a:t> 2017 </a:t>
            </a:r>
            <a:r>
              <a:rPr lang="en-US" sz="2300" b="1" dirty="0" err="1"/>
              <a:t>representou</a:t>
            </a:r>
            <a:r>
              <a:rPr lang="en-US" sz="2300" b="1" dirty="0"/>
              <a:t> </a:t>
            </a:r>
            <a:r>
              <a:rPr lang="en-US" sz="2300" b="1" dirty="0" err="1"/>
              <a:t>uma</a:t>
            </a:r>
            <a:r>
              <a:rPr lang="en-US" sz="2300" b="1" dirty="0"/>
              <a:t> </a:t>
            </a:r>
            <a:r>
              <a:rPr lang="en-US" sz="2300" b="1" dirty="0" err="1"/>
              <a:t>despesa</a:t>
            </a:r>
            <a:r>
              <a:rPr lang="en-US" sz="2300" b="1" dirty="0"/>
              <a:t> de </a:t>
            </a:r>
            <a:r>
              <a:rPr lang="en-US" sz="2300" b="1" dirty="0" err="1"/>
              <a:t>cerca</a:t>
            </a:r>
            <a:r>
              <a:rPr lang="en-US" sz="2300" b="1" dirty="0"/>
              <a:t> de R$ 30 </a:t>
            </a:r>
            <a:r>
              <a:rPr lang="en-US" sz="2300" b="1" dirty="0" err="1"/>
              <a:t>bilhões</a:t>
            </a:r>
            <a:r>
              <a:rPr lang="en-US" sz="2300" b="1" dirty="0"/>
              <a:t>.</a:t>
            </a:r>
          </a:p>
          <a:p>
            <a:endParaRPr lang="en-US" sz="2300" b="1" dirty="0"/>
          </a:p>
          <a:p>
            <a:endParaRPr lang="en-US" sz="2100" b="1" dirty="0"/>
          </a:p>
          <a:p>
            <a:r>
              <a:rPr lang="en-US" sz="2300" b="1" dirty="0"/>
              <a:t>O total de </a:t>
            </a:r>
            <a:r>
              <a:rPr lang="en-US" sz="2300" b="1" dirty="0" err="1"/>
              <a:t>gastos</a:t>
            </a:r>
            <a:r>
              <a:rPr lang="en-US" sz="2300" b="1" dirty="0"/>
              <a:t> de </a:t>
            </a:r>
            <a:r>
              <a:rPr lang="en-US" sz="2300" b="1" dirty="0" err="1"/>
              <a:t>investimentos</a:t>
            </a:r>
            <a:r>
              <a:rPr lang="en-US" sz="2300" b="1" dirty="0"/>
              <a:t> da </a:t>
            </a:r>
            <a:r>
              <a:rPr lang="en-US" sz="2300" b="1" dirty="0" err="1"/>
              <a:t>União</a:t>
            </a:r>
            <a:r>
              <a:rPr lang="en-US" sz="2300" b="1" dirty="0"/>
              <a:t> </a:t>
            </a:r>
            <a:r>
              <a:rPr lang="en-US" sz="2300" b="1" dirty="0" err="1"/>
              <a:t>em</a:t>
            </a:r>
            <a:r>
              <a:rPr lang="en-US" sz="2300" b="1" dirty="0"/>
              <a:t> 2017 </a:t>
            </a:r>
            <a:r>
              <a:rPr lang="en-US" sz="2300" b="1" dirty="0" err="1"/>
              <a:t>foi</a:t>
            </a:r>
            <a:r>
              <a:rPr lang="en-US" sz="2300" b="1" dirty="0"/>
              <a:t> de </a:t>
            </a:r>
            <a:r>
              <a:rPr lang="en-US" sz="2300" b="1" dirty="0" err="1"/>
              <a:t>apenas</a:t>
            </a:r>
            <a:r>
              <a:rPr lang="en-US" sz="2300" b="1" dirty="0"/>
              <a:t> R$ 47,5 </a:t>
            </a:r>
            <a:r>
              <a:rPr lang="en-US" sz="2300" b="1" dirty="0" err="1"/>
              <a:t>bilhões</a:t>
            </a:r>
            <a:r>
              <a:rPr lang="en-US" sz="2300" b="1" dirty="0"/>
              <a:t>. </a:t>
            </a:r>
            <a:r>
              <a:rPr lang="en-US" sz="2300" b="1" dirty="0" err="1"/>
              <a:t>Em</a:t>
            </a:r>
            <a:r>
              <a:rPr lang="en-US" sz="2300" b="1" dirty="0"/>
              <a:t> 2014 </a:t>
            </a:r>
            <a:r>
              <a:rPr lang="en-US" sz="2300" b="1" dirty="0" err="1"/>
              <a:t>tinha</a:t>
            </a:r>
            <a:r>
              <a:rPr lang="en-US" sz="2300" b="1" dirty="0"/>
              <a:t> </a:t>
            </a:r>
            <a:r>
              <a:rPr lang="en-US" sz="2300" b="1" dirty="0" err="1"/>
              <a:t>sido</a:t>
            </a:r>
            <a:r>
              <a:rPr lang="en-US" sz="2300" b="1" dirty="0"/>
              <a:t> de R$ 85,2 </a:t>
            </a:r>
            <a:r>
              <a:rPr lang="en-US" sz="2300" b="1" dirty="0" err="1"/>
              <a:t>bilhões</a:t>
            </a:r>
            <a:r>
              <a:rPr lang="en-US" sz="2300" b="1" dirty="0"/>
              <a:t> a </a:t>
            </a:r>
            <a:r>
              <a:rPr lang="en-US" sz="2300" b="1" dirty="0" err="1"/>
              <a:t>preços</a:t>
            </a:r>
            <a:r>
              <a:rPr lang="en-US" sz="2300" b="1" dirty="0"/>
              <a:t> </a:t>
            </a:r>
            <a:r>
              <a:rPr lang="en-US" sz="2300" b="1" dirty="0" err="1"/>
              <a:t>constantes</a:t>
            </a:r>
            <a:r>
              <a:rPr lang="en-US" sz="2300" b="1" dirty="0"/>
              <a:t> de 2017 (</a:t>
            </a:r>
            <a:r>
              <a:rPr lang="en-US" sz="2300" b="1" dirty="0" err="1"/>
              <a:t>uma</a:t>
            </a:r>
            <a:r>
              <a:rPr lang="en-US" sz="2300" b="1" dirty="0"/>
              <a:t> </a:t>
            </a:r>
            <a:r>
              <a:rPr lang="en-US" sz="2300" b="1" dirty="0" err="1"/>
              <a:t>queda</a:t>
            </a:r>
            <a:r>
              <a:rPr lang="en-US" sz="2300" b="1" dirty="0"/>
              <a:t> de 44% </a:t>
            </a:r>
            <a:r>
              <a:rPr lang="en-US" sz="2300" b="1" dirty="0" err="1"/>
              <a:t>descontada</a:t>
            </a:r>
            <a:r>
              <a:rPr lang="en-US" sz="2300" b="1" dirty="0"/>
              <a:t> a </a:t>
            </a:r>
            <a:r>
              <a:rPr lang="en-US" sz="2300" b="1" dirty="0" err="1"/>
              <a:t>inflação</a:t>
            </a:r>
            <a:r>
              <a:rPr lang="en-US" sz="2300" b="1" dirty="0"/>
              <a:t>).  </a:t>
            </a:r>
          </a:p>
          <a:p>
            <a:endParaRPr lang="en-US" sz="2300" b="1" dirty="0"/>
          </a:p>
          <a:p>
            <a:pPr marL="0" indent="0">
              <a:buNone/>
            </a:pPr>
            <a:endParaRPr lang="en-US" sz="2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2260" y="6374888"/>
            <a:ext cx="2133600" cy="476250"/>
          </a:xfrm>
        </p:spPr>
        <p:txBody>
          <a:bodyPr/>
          <a:lstStyle/>
          <a:p>
            <a:pPr algn="r"/>
            <a:fld id="{10342D9E-FD8A-4ADA-A1E5-CD914F4802EF}" type="slidenum">
              <a:rPr lang="pt-BR" sz="1400" b="1" smtClean="0">
                <a:solidFill>
                  <a:schemeClr val="bg1"/>
                </a:solidFill>
              </a:rPr>
              <a:pPr algn="r"/>
              <a:t>35</a:t>
            </a:fld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091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0CCDB-62D2-46E6-9A51-5D2D54D3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8" y="333375"/>
            <a:ext cx="8488808" cy="654050"/>
          </a:xfrm>
        </p:spPr>
        <p:txBody>
          <a:bodyPr/>
          <a:lstStyle/>
          <a:p>
            <a:r>
              <a:rPr lang="pt-BR" dirty="0"/>
              <a:t>Cenário de Curto, Médio e Longo Prazos – Referência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6925F-BE73-457E-A91B-7005953B49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48264" y="6380894"/>
            <a:ext cx="2133600" cy="476250"/>
          </a:xfrm>
        </p:spPr>
        <p:txBody>
          <a:bodyPr/>
          <a:lstStyle/>
          <a:p>
            <a:fld id="{8172B9CB-B232-40F1-A22E-01D1E50A3A67}" type="slidenum">
              <a:rPr lang="pt-BR" b="1" smtClean="0">
                <a:solidFill>
                  <a:schemeClr val="bg1"/>
                </a:solidFill>
              </a:rPr>
              <a:pPr/>
              <a:t>36</a:t>
            </a:fld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BACC6075-ECA2-4BA5-BAC5-06A523CE3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08" y="2024844"/>
            <a:ext cx="8654717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668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2CF63-5026-498F-B826-0793E8705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04" y="75419"/>
            <a:ext cx="7921625" cy="654050"/>
          </a:xfrm>
        </p:spPr>
        <p:txBody>
          <a:bodyPr/>
          <a:lstStyle/>
          <a:p>
            <a:pPr algn="r"/>
            <a:r>
              <a:rPr lang="en-US" dirty="0"/>
              <a:t>Taxa de </a:t>
            </a:r>
            <a:r>
              <a:rPr lang="en-US" dirty="0" err="1"/>
              <a:t>Juros</a:t>
            </a:r>
            <a:r>
              <a:rPr lang="en-US" dirty="0"/>
              <a:t> Real </a:t>
            </a:r>
            <a:r>
              <a:rPr lang="en-US" dirty="0" err="1"/>
              <a:t>Selic</a:t>
            </a:r>
            <a:r>
              <a:rPr lang="en-US" dirty="0"/>
              <a:t> </a:t>
            </a:r>
            <a:r>
              <a:rPr lang="en-US" dirty="0" err="1"/>
              <a:t>Histórica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16733-DA52-4A0B-BD68-04C1286E78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48264" y="6381750"/>
            <a:ext cx="2133600" cy="476250"/>
          </a:xfrm>
        </p:spPr>
        <p:txBody>
          <a:bodyPr/>
          <a:lstStyle/>
          <a:p>
            <a:fld id="{8172B9CB-B232-40F1-A22E-01D1E50A3A67}" type="slidenum">
              <a:rPr lang="pt-BR" b="1" smtClean="0">
                <a:solidFill>
                  <a:schemeClr val="bg1"/>
                </a:solidFill>
              </a:rPr>
              <a:pPr/>
              <a:t>37</a:t>
            </a:fld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73B5D86-9590-4616-A11F-D65CD3369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360" y="836712"/>
            <a:ext cx="8811753" cy="536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802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B12F24D-ADDB-400F-ACD6-AFC375902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154943"/>
            <a:ext cx="7416824" cy="608952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4A9F7-8E30-46B9-A7DF-8B6DD4A262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2260" y="6367412"/>
            <a:ext cx="2133600" cy="476250"/>
          </a:xfrm>
        </p:spPr>
        <p:txBody>
          <a:bodyPr/>
          <a:lstStyle/>
          <a:p>
            <a:fld id="{8172B9CB-B232-40F1-A22E-01D1E50A3A67}" type="slidenum">
              <a:rPr lang="pt-BR" smtClean="0">
                <a:solidFill>
                  <a:schemeClr val="bg1"/>
                </a:solidFill>
              </a:rPr>
              <a:pPr/>
              <a:t>38</a:t>
            </a:fld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853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38" y="44624"/>
            <a:ext cx="9036496" cy="450783"/>
          </a:xfrm>
        </p:spPr>
        <p:txBody>
          <a:bodyPr>
            <a:noAutofit/>
          </a:bodyPr>
          <a:lstStyle/>
          <a:p>
            <a:pPr algn="r"/>
            <a:r>
              <a:rPr lang="en-US" sz="2000" b="1" dirty="0" err="1">
                <a:solidFill>
                  <a:srgbClr val="0070C0"/>
                </a:solidFill>
              </a:rPr>
              <a:t>Países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Selecionados</a:t>
            </a:r>
            <a:r>
              <a:rPr lang="en-US" sz="2000" b="1" dirty="0">
                <a:solidFill>
                  <a:srgbClr val="0070C0"/>
                </a:solidFill>
              </a:rPr>
              <a:t> da América Latina: Dados </a:t>
            </a:r>
            <a:r>
              <a:rPr lang="en-US" sz="2000" b="1" dirty="0" err="1">
                <a:solidFill>
                  <a:srgbClr val="0070C0"/>
                </a:solidFill>
              </a:rPr>
              <a:t>Principais</a:t>
            </a:r>
            <a:r>
              <a:rPr lang="en-US" sz="2000" b="1" dirty="0">
                <a:solidFill>
                  <a:srgbClr val="0070C0"/>
                </a:solidFill>
              </a:rPr>
              <a:t> de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16416" y="6381328"/>
            <a:ext cx="658416" cy="365125"/>
          </a:xfrm>
          <a:prstGeom prst="rect">
            <a:avLst/>
          </a:prstGeom>
        </p:spPr>
        <p:txBody>
          <a:bodyPr/>
          <a:lstStyle/>
          <a:p>
            <a:fld id="{BFC78975-5B89-4EB7-B739-92A33C11AAD1}" type="slidenum">
              <a:rPr lang="pt-BR" b="1" smtClean="0">
                <a:solidFill>
                  <a:srgbClr val="FFFFFF"/>
                </a:solidFill>
              </a:rPr>
              <a:pPr/>
              <a:t>39</a:t>
            </a:fld>
            <a:endParaRPr lang="pt-BR" b="1" dirty="0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33" y="881561"/>
            <a:ext cx="3869253" cy="511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30369" y="533053"/>
            <a:ext cx="2644464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PIB: -4,5%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Infl</a:t>
            </a:r>
            <a:r>
              <a:rPr lang="en-US" sz="1600" dirty="0">
                <a:solidFill>
                  <a:srgbClr val="000000"/>
                </a:solidFill>
              </a:rPr>
              <a:t>: 2.200%</a:t>
            </a:r>
          </a:p>
          <a:p>
            <a:r>
              <a:rPr lang="en-US" sz="1600" dirty="0">
                <a:solidFill>
                  <a:srgbClr val="000000"/>
                </a:solidFill>
              </a:rPr>
              <a:t>Res Fiscal: -25,0% do PIB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Dív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Bruta</a:t>
            </a:r>
            <a:r>
              <a:rPr lang="en-US" sz="1600" dirty="0">
                <a:solidFill>
                  <a:srgbClr val="000000"/>
                </a:solidFill>
              </a:rPr>
              <a:t>: 27,1% do PIB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Cta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Cte</a:t>
            </a:r>
            <a:r>
              <a:rPr lang="en-US" sz="1600" dirty="0">
                <a:solidFill>
                  <a:srgbClr val="000000"/>
                </a:solidFill>
              </a:rPr>
              <a:t> BP: -2,48% do PIB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419600" y="819897"/>
            <a:ext cx="1952600" cy="8894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24600" y="2933328"/>
            <a:ext cx="97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2200" y="2716396"/>
            <a:ext cx="97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9258" y="2252917"/>
            <a:ext cx="2644464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PIB: 1,0%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Infl</a:t>
            </a:r>
            <a:r>
              <a:rPr lang="en-US" sz="1600" dirty="0">
                <a:solidFill>
                  <a:srgbClr val="000000"/>
                </a:solidFill>
              </a:rPr>
              <a:t>:  2,95%</a:t>
            </a:r>
          </a:p>
          <a:p>
            <a:r>
              <a:rPr lang="en-US" sz="1600" dirty="0">
                <a:solidFill>
                  <a:srgbClr val="000000"/>
                </a:solidFill>
              </a:rPr>
              <a:t>Res Fiscal: -7,8% do PIB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Dív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Bruta</a:t>
            </a:r>
            <a:r>
              <a:rPr lang="en-US" sz="1600" dirty="0">
                <a:solidFill>
                  <a:srgbClr val="000000"/>
                </a:solidFill>
              </a:rPr>
              <a:t>: 74,0% do PIB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Cta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Cte</a:t>
            </a:r>
            <a:r>
              <a:rPr lang="en-US" sz="1600" dirty="0">
                <a:solidFill>
                  <a:srgbClr val="000000"/>
                </a:solidFill>
              </a:rPr>
              <a:t> BP: -0,48% do PIB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37110" y="4019039"/>
            <a:ext cx="2644464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PIB: 2,8%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Infl</a:t>
            </a:r>
            <a:r>
              <a:rPr lang="en-US" sz="1600" dirty="0">
                <a:solidFill>
                  <a:srgbClr val="000000"/>
                </a:solidFill>
              </a:rPr>
              <a:t>: 20,00%</a:t>
            </a:r>
          </a:p>
          <a:p>
            <a:r>
              <a:rPr lang="en-US" sz="1600" dirty="0">
                <a:solidFill>
                  <a:srgbClr val="000000"/>
                </a:solidFill>
              </a:rPr>
              <a:t>Res Fiscal:  -5,6% do PIB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Dív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Bruta</a:t>
            </a:r>
            <a:r>
              <a:rPr lang="en-US" sz="1600" dirty="0">
                <a:solidFill>
                  <a:srgbClr val="000000"/>
                </a:solidFill>
              </a:rPr>
              <a:t>: 60,9% do PIB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Cta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Cte</a:t>
            </a:r>
            <a:r>
              <a:rPr lang="en-US" sz="1600" dirty="0">
                <a:solidFill>
                  <a:srgbClr val="000000"/>
                </a:solidFill>
              </a:rPr>
              <a:t> BP: -2,24% do PIB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3548" y="533053"/>
            <a:ext cx="265008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u="sng" dirty="0">
                <a:solidFill>
                  <a:srgbClr val="FF0000"/>
                </a:solidFill>
              </a:rPr>
              <a:t>MÉXICO</a:t>
            </a:r>
            <a:r>
              <a:rPr lang="en-US" sz="1600" dirty="0">
                <a:solidFill>
                  <a:srgbClr val="000000"/>
                </a:solidFill>
              </a:rPr>
              <a:t>:</a:t>
            </a:r>
          </a:p>
          <a:p>
            <a:r>
              <a:rPr lang="en-US" sz="1600" dirty="0">
                <a:solidFill>
                  <a:srgbClr val="000000"/>
                </a:solidFill>
              </a:rPr>
              <a:t>PIB: 2,6%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Infl</a:t>
            </a:r>
            <a:r>
              <a:rPr lang="en-US" sz="1600" dirty="0">
                <a:solidFill>
                  <a:srgbClr val="000000"/>
                </a:solidFill>
              </a:rPr>
              <a:t>:  3,02%</a:t>
            </a:r>
          </a:p>
          <a:p>
            <a:r>
              <a:rPr lang="en-US" sz="1600" dirty="0">
                <a:solidFill>
                  <a:srgbClr val="000000"/>
                </a:solidFill>
              </a:rPr>
              <a:t>Res Fiscal: -3,0% do PIB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Dív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Bruta</a:t>
            </a:r>
            <a:r>
              <a:rPr lang="en-US" sz="1600" dirty="0">
                <a:solidFill>
                  <a:srgbClr val="000000"/>
                </a:solidFill>
              </a:rPr>
              <a:t>: 54,9% do PIB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Cta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Cte</a:t>
            </a:r>
            <a:r>
              <a:rPr lang="en-US" sz="1600" dirty="0">
                <a:solidFill>
                  <a:srgbClr val="000000"/>
                </a:solidFill>
              </a:rPr>
              <a:t> BP: -2,56% do PIB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749" y="2204915"/>
            <a:ext cx="2465740" cy="1354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PIB: 3,0%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Infl</a:t>
            </a:r>
            <a:r>
              <a:rPr lang="en-US" sz="1600" dirty="0">
                <a:solidFill>
                  <a:srgbClr val="000000"/>
                </a:solidFill>
              </a:rPr>
              <a:t>: 3,33%</a:t>
            </a:r>
          </a:p>
          <a:p>
            <a:r>
              <a:rPr lang="en-US" sz="1600" dirty="0">
                <a:solidFill>
                  <a:srgbClr val="000000"/>
                </a:solidFill>
              </a:rPr>
              <a:t>Res Fiscal: -2,7% do PIB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Dív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Bruta</a:t>
            </a:r>
            <a:r>
              <a:rPr lang="en-US" sz="1600" dirty="0">
                <a:solidFill>
                  <a:srgbClr val="000000"/>
                </a:solidFill>
              </a:rPr>
              <a:t>: 48,0% do PIB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Cta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Cte</a:t>
            </a:r>
            <a:r>
              <a:rPr lang="en-US" sz="1600" dirty="0">
                <a:solidFill>
                  <a:srgbClr val="000000"/>
                </a:solidFill>
              </a:rPr>
              <a:t>: -4,32% do PIB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444" y="3639537"/>
            <a:ext cx="2650084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PIB: 4,1%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Infl</a:t>
            </a:r>
            <a:r>
              <a:rPr lang="en-US" sz="1600" dirty="0">
                <a:solidFill>
                  <a:srgbClr val="000000"/>
                </a:solidFill>
              </a:rPr>
              <a:t>:  2,5%</a:t>
            </a:r>
          </a:p>
          <a:p>
            <a:r>
              <a:rPr lang="en-US" sz="1600" dirty="0">
                <a:solidFill>
                  <a:srgbClr val="000000"/>
                </a:solidFill>
              </a:rPr>
              <a:t>Res Fiscal: -1,4% do PIB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Dív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Bruta</a:t>
            </a:r>
            <a:r>
              <a:rPr lang="en-US" sz="1600" dirty="0">
                <a:solidFill>
                  <a:srgbClr val="000000"/>
                </a:solidFill>
              </a:rPr>
              <a:t>: 25,5% do PIB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Cta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Cte</a:t>
            </a:r>
            <a:r>
              <a:rPr lang="en-US" sz="1600" dirty="0">
                <a:solidFill>
                  <a:srgbClr val="000000"/>
                </a:solidFill>
              </a:rPr>
              <a:t> BP: -3,26% do PIB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710" y="5028867"/>
            <a:ext cx="2650084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PIB: 2,1%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Infl</a:t>
            </a:r>
            <a:r>
              <a:rPr lang="en-US" sz="1600" dirty="0">
                <a:solidFill>
                  <a:srgbClr val="000000"/>
                </a:solidFill>
              </a:rPr>
              <a:t>: 3,00%</a:t>
            </a:r>
          </a:p>
          <a:p>
            <a:r>
              <a:rPr lang="en-US" sz="1600" dirty="0">
                <a:solidFill>
                  <a:srgbClr val="000000"/>
                </a:solidFill>
              </a:rPr>
              <a:t>Res Fiscal: -3,00% do PIB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Dív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Bruta</a:t>
            </a:r>
            <a:r>
              <a:rPr lang="en-US" sz="1600" dirty="0">
                <a:solidFill>
                  <a:srgbClr val="000000"/>
                </a:solidFill>
              </a:rPr>
              <a:t>: 22,5% do PIB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Cta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Cte</a:t>
            </a:r>
            <a:r>
              <a:rPr lang="en-US" sz="1600" dirty="0">
                <a:solidFill>
                  <a:srgbClr val="000000"/>
                </a:solidFill>
              </a:rPr>
              <a:t> BP: -2,70% do PIB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211688" y="2746369"/>
            <a:ext cx="1160512" cy="5862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355976" y="4378751"/>
            <a:ext cx="2283299" cy="3463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195736" y="4607242"/>
            <a:ext cx="1800200" cy="11980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321288" y="3117994"/>
            <a:ext cx="1512168" cy="9184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212949" y="2107417"/>
            <a:ext cx="1800200" cy="2258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1F046426-AA34-47FA-B802-BA238DEEA4A9}"/>
              </a:ext>
            </a:extLst>
          </p:cNvPr>
          <p:cNvSpPr txBox="1"/>
          <p:nvPr/>
        </p:nvSpPr>
        <p:spPr>
          <a:xfrm>
            <a:off x="7203178" y="5979962"/>
            <a:ext cx="18181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Fontes: FMI e BC Brasil</a:t>
            </a:r>
          </a:p>
        </p:txBody>
      </p:sp>
    </p:spTree>
    <p:extLst>
      <p:ext uri="{BB962C8B-B14F-4D97-AF65-F5344CB8AC3E}">
        <p14:creationId xmlns:p14="http://schemas.microsoft.com/office/powerpoint/2010/main" val="1185389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51F16-A20A-4A1F-A1F4-A7E126F67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08" y="116632"/>
            <a:ext cx="8928301" cy="562074"/>
          </a:xfrm>
        </p:spPr>
        <p:txBody>
          <a:bodyPr>
            <a:normAutofit fontScale="90000"/>
          </a:bodyPr>
          <a:lstStyle/>
          <a:p>
            <a:r>
              <a:rPr lang="en-US" sz="2000" dirty="0" err="1"/>
              <a:t>Crise</a:t>
            </a:r>
            <a:r>
              <a:rPr lang="en-US" sz="2000" dirty="0"/>
              <a:t> </a:t>
            </a:r>
            <a:r>
              <a:rPr lang="en-US" sz="2000" dirty="0" err="1"/>
              <a:t>política</a:t>
            </a:r>
            <a:r>
              <a:rPr lang="en-US" sz="2000" dirty="0"/>
              <a:t> </a:t>
            </a:r>
            <a:r>
              <a:rPr lang="en-US" sz="2000" dirty="0" err="1"/>
              <a:t>nos</a:t>
            </a:r>
            <a:r>
              <a:rPr lang="en-US" sz="2000" dirty="0"/>
              <a:t> EUA: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mais</a:t>
            </a:r>
            <a:r>
              <a:rPr lang="en-US" sz="2000" dirty="0"/>
              <a:t> </a:t>
            </a:r>
            <a:r>
              <a:rPr lang="en-US" sz="2000" dirty="0" err="1"/>
              <a:t>importantes</a:t>
            </a:r>
            <a:r>
              <a:rPr lang="en-US" sz="2000" dirty="0"/>
              <a:t> </a:t>
            </a:r>
            <a:r>
              <a:rPr lang="en-US" sz="2000" dirty="0" err="1"/>
              <a:t>assessores</a:t>
            </a:r>
            <a:r>
              <a:rPr lang="en-US" sz="2000" dirty="0"/>
              <a:t> do president Trump </a:t>
            </a:r>
            <a:r>
              <a:rPr lang="en-US" sz="2000" dirty="0" err="1"/>
              <a:t>renunciaram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foram</a:t>
            </a:r>
            <a:r>
              <a:rPr lang="en-US" sz="2000" dirty="0"/>
              <a:t> </a:t>
            </a:r>
            <a:r>
              <a:rPr lang="en-US" sz="2000" dirty="0" err="1"/>
              <a:t>demitidos</a:t>
            </a:r>
            <a:r>
              <a:rPr lang="en-US" sz="2000" dirty="0"/>
              <a:t> </a:t>
            </a:r>
            <a:r>
              <a:rPr lang="en-US" sz="2000" dirty="0" err="1"/>
              <a:t>nos</a:t>
            </a:r>
            <a:r>
              <a:rPr lang="en-US" sz="2000" dirty="0"/>
              <a:t> </a:t>
            </a:r>
            <a:r>
              <a:rPr lang="en-US" sz="2000" dirty="0" err="1"/>
              <a:t>primeiros</a:t>
            </a:r>
            <a:r>
              <a:rPr lang="en-US" sz="2000" dirty="0"/>
              <a:t> 7 </a:t>
            </a:r>
            <a:r>
              <a:rPr lang="en-US" sz="2000" dirty="0" err="1"/>
              <a:t>meses</a:t>
            </a:r>
            <a:r>
              <a:rPr lang="en-US" sz="2000" dirty="0"/>
              <a:t> de </a:t>
            </a:r>
            <a:r>
              <a:rPr lang="en-US" sz="2000" dirty="0" err="1"/>
              <a:t>governo</a:t>
            </a:r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6EFA7F-2320-4107-9319-9D9A779FA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628" y="1600200"/>
            <a:ext cx="6840759" cy="43002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CFFD5-A8EE-4CF5-9B54-19FA99B26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56A613-7CC9-434E-98E7-3DCDD6001025}" type="slidenum">
              <a:rPr lang="pt-BR" sz="1100" b="1" smtClean="0"/>
              <a:pPr/>
              <a:t>4</a:t>
            </a:fld>
            <a:endParaRPr lang="pt-BR" sz="1100" b="1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EA30DF2-D946-4FD7-A1B2-7ED86BFDB00D}"/>
              </a:ext>
            </a:extLst>
          </p:cNvPr>
          <p:cNvCxnSpPr/>
          <p:nvPr/>
        </p:nvCxnSpPr>
        <p:spPr>
          <a:xfrm>
            <a:off x="2771800" y="1196752"/>
            <a:ext cx="1368152" cy="14401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216213-2AB7-4ED9-BC0D-115D08FFBBEA}"/>
              </a:ext>
            </a:extLst>
          </p:cNvPr>
          <p:cNvCxnSpPr/>
          <p:nvPr/>
        </p:nvCxnSpPr>
        <p:spPr>
          <a:xfrm flipH="1">
            <a:off x="6768244" y="1412776"/>
            <a:ext cx="936104" cy="10801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82921A2-CB17-4117-BBE8-E52DBA6B187E}"/>
              </a:ext>
            </a:extLst>
          </p:cNvPr>
          <p:cNvCxnSpPr/>
          <p:nvPr/>
        </p:nvCxnSpPr>
        <p:spPr>
          <a:xfrm flipH="1">
            <a:off x="7380312" y="2384884"/>
            <a:ext cx="792088" cy="720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83A1973-9FA1-4721-AB34-BCFBC5A83712}"/>
              </a:ext>
            </a:extLst>
          </p:cNvPr>
          <p:cNvSpPr txBox="1"/>
          <p:nvPr/>
        </p:nvSpPr>
        <p:spPr>
          <a:xfrm>
            <a:off x="269522" y="833035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Chefe</a:t>
            </a:r>
            <a:r>
              <a:rPr lang="en-US" sz="1400" dirty="0"/>
              <a:t> de </a:t>
            </a:r>
            <a:r>
              <a:rPr lang="en-US" sz="1400" dirty="0" err="1"/>
              <a:t>Gabinete</a:t>
            </a:r>
            <a:r>
              <a:rPr lang="en-US" sz="1400" dirty="0"/>
              <a:t> Reince Priebus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3E8D67-44BB-4D6F-B4BC-93335FDE6AD0}"/>
              </a:ext>
            </a:extLst>
          </p:cNvPr>
          <p:cNvSpPr txBox="1"/>
          <p:nvPr/>
        </p:nvSpPr>
        <p:spPr>
          <a:xfrm>
            <a:off x="3275856" y="830317"/>
            <a:ext cx="2832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Estrategista</a:t>
            </a:r>
            <a:r>
              <a:rPr lang="en-US" sz="1400" dirty="0"/>
              <a:t> </a:t>
            </a:r>
            <a:r>
              <a:rPr lang="en-US" sz="1400" dirty="0" err="1"/>
              <a:t>Chefe</a:t>
            </a:r>
            <a:r>
              <a:rPr lang="en-US" sz="1400" dirty="0"/>
              <a:t> Steve Bannon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0EBB6F-F99A-412C-80BF-5498CC1116B3}"/>
              </a:ext>
            </a:extLst>
          </p:cNvPr>
          <p:cNvSpPr txBox="1"/>
          <p:nvPr/>
        </p:nvSpPr>
        <p:spPr>
          <a:xfrm>
            <a:off x="6768244" y="1070911"/>
            <a:ext cx="1917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Portavoz</a:t>
            </a:r>
            <a:r>
              <a:rPr lang="en-US" sz="1400" dirty="0"/>
              <a:t> Sean Spicer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10781B-DC08-421C-AE0B-C8286657AF01}"/>
              </a:ext>
            </a:extLst>
          </p:cNvPr>
          <p:cNvSpPr txBox="1"/>
          <p:nvPr/>
        </p:nvSpPr>
        <p:spPr>
          <a:xfrm>
            <a:off x="8151311" y="1944414"/>
            <a:ext cx="10502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Assessor</a:t>
            </a:r>
          </a:p>
          <a:p>
            <a:r>
              <a:rPr lang="en-US" sz="1400" dirty="0"/>
              <a:t>de</a:t>
            </a:r>
          </a:p>
          <a:p>
            <a:r>
              <a:rPr lang="en-US" sz="1400" dirty="0" err="1"/>
              <a:t>Segurança</a:t>
            </a:r>
            <a:endParaRPr lang="en-US" sz="1400" dirty="0"/>
          </a:p>
          <a:p>
            <a:r>
              <a:rPr lang="en-US" sz="1400" dirty="0"/>
              <a:t>Nacional</a:t>
            </a:r>
          </a:p>
          <a:p>
            <a:r>
              <a:rPr lang="en-US" sz="1400" dirty="0"/>
              <a:t>Michael </a:t>
            </a:r>
          </a:p>
          <a:p>
            <a:r>
              <a:rPr lang="en-US" sz="1400" dirty="0"/>
              <a:t>Flynn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4BDF3AC-0C8F-487E-A952-CF5700F6F5F9}"/>
              </a:ext>
            </a:extLst>
          </p:cNvPr>
          <p:cNvCxnSpPr>
            <a:stCxn id="16" idx="2"/>
          </p:cNvCxnSpPr>
          <p:nvPr/>
        </p:nvCxnSpPr>
        <p:spPr>
          <a:xfrm>
            <a:off x="4692270" y="1138094"/>
            <a:ext cx="923846" cy="12827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74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556" y="5341"/>
            <a:ext cx="8229600" cy="468052"/>
          </a:xfrm>
        </p:spPr>
        <p:txBody>
          <a:bodyPr>
            <a:normAutofit fontScale="90000"/>
          </a:bodyPr>
          <a:lstStyle/>
          <a:p>
            <a:pPr algn="r"/>
            <a:br>
              <a:rPr lang="pt-BR" dirty="0"/>
            </a:br>
            <a:r>
              <a:rPr lang="pt-BR" dirty="0"/>
              <a:t>Economia Americana:  PIB</a:t>
            </a:r>
            <a:br>
              <a:rPr lang="pt-BR" dirty="0"/>
            </a:b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56A613-7CC9-434E-98E7-3DCDD6001025}" type="slidenum">
              <a:rPr lang="pt-BR" sz="1400" b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pt-BR" sz="1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5E2ECB7-9A8F-4632-A7FE-A8136A371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04" y="656692"/>
            <a:ext cx="8689752" cy="520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92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2209" y="44624"/>
            <a:ext cx="8229600" cy="432048"/>
          </a:xfrm>
        </p:spPr>
        <p:txBody>
          <a:bodyPr>
            <a:normAutofit fontScale="90000"/>
          </a:bodyPr>
          <a:lstStyle/>
          <a:p>
            <a:pPr algn="r"/>
            <a:r>
              <a:rPr lang="pt-BR" sz="2400" dirty="0"/>
              <a:t>EUA Mercado de Trabalho: Taxa de Desemprego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56A613-7CC9-434E-98E7-3DCDD6001025}" type="slidenum">
              <a:rPr lang="pt-BR" sz="16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7B84FB5-632F-4FC0-AAFC-7CFD9A17F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16" y="764704"/>
            <a:ext cx="878125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27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1FD79-883E-4E0B-90F3-8A7AD2992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580" y="66966"/>
            <a:ext cx="8229600" cy="814102"/>
          </a:xfrm>
        </p:spPr>
        <p:txBody>
          <a:bodyPr/>
          <a:lstStyle/>
          <a:p>
            <a:pPr algn="r"/>
            <a:r>
              <a:rPr lang="en-US" dirty="0"/>
              <a:t>PIB Mundial FMI: </a:t>
            </a:r>
            <a:r>
              <a:rPr lang="en-US" dirty="0" err="1"/>
              <a:t>Realizado</a:t>
            </a:r>
            <a:r>
              <a:rPr lang="en-US" dirty="0"/>
              <a:t> e </a:t>
            </a:r>
            <a:r>
              <a:rPr lang="en-US" dirty="0" err="1"/>
              <a:t>Projetado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70626-0116-425C-B910-A4C598C02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56A613-7CC9-434E-98E7-3DCDD6001025}" type="slidenum">
              <a:rPr lang="pt-BR" sz="1200" b="1" smtClean="0"/>
              <a:pPr/>
              <a:t>7</a:t>
            </a:fld>
            <a:endParaRPr lang="pt-BR" sz="1200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D127A2C-AEA1-4DFC-87F2-939F2413F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196752"/>
            <a:ext cx="8987286" cy="46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36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921625" cy="440668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Dados </a:t>
            </a:r>
            <a:r>
              <a:rPr lang="en-US" dirty="0" err="1"/>
              <a:t>Principais</a:t>
            </a:r>
            <a:r>
              <a:rPr lang="en-US" dirty="0"/>
              <a:t> </a:t>
            </a:r>
            <a:r>
              <a:rPr lang="en-US" dirty="0" err="1"/>
              <a:t>Zona</a:t>
            </a:r>
            <a:r>
              <a:rPr lang="en-US" dirty="0"/>
              <a:t> do Euro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584684"/>
            <a:ext cx="8938356" cy="5142419"/>
          </a:xfrm>
        </p:spPr>
        <p:txBody>
          <a:bodyPr>
            <a:normAutofit fontScale="62500" lnSpcReduction="20000"/>
          </a:bodyPr>
          <a:lstStyle/>
          <a:p>
            <a:endParaRPr lang="en-US" sz="2300" b="1" dirty="0"/>
          </a:p>
          <a:p>
            <a:r>
              <a:rPr lang="en-US" sz="2300" b="1" dirty="0"/>
              <a:t>PIB 2T 2018:  1,6% </a:t>
            </a:r>
            <a:r>
              <a:rPr lang="en-US" sz="2300" b="1" dirty="0" err="1"/>
              <a:t>dessazonalizado</a:t>
            </a:r>
            <a:r>
              <a:rPr lang="en-US" sz="2300" b="1" dirty="0"/>
              <a:t> e </a:t>
            </a:r>
            <a:r>
              <a:rPr lang="en-US" sz="2300" b="1" dirty="0" err="1"/>
              <a:t>anualizado</a:t>
            </a:r>
            <a:r>
              <a:rPr lang="en-US" sz="2300" b="1" dirty="0"/>
              <a:t> (</a:t>
            </a:r>
            <a:r>
              <a:rPr lang="en-US" sz="2300" b="1" dirty="0" err="1"/>
              <a:t>Interanual</a:t>
            </a:r>
            <a:r>
              <a:rPr lang="en-US" sz="2300" b="1" dirty="0"/>
              <a:t>: 2,1%)</a:t>
            </a:r>
          </a:p>
          <a:p>
            <a:pPr lvl="1"/>
            <a:r>
              <a:rPr lang="en-US" sz="2300" b="1" dirty="0" err="1">
                <a:solidFill>
                  <a:srgbClr val="002060"/>
                </a:solidFill>
              </a:rPr>
              <a:t>Alemanha</a:t>
            </a:r>
            <a:r>
              <a:rPr lang="en-US" sz="2300" b="1" dirty="0">
                <a:solidFill>
                  <a:srgbClr val="002060"/>
                </a:solidFill>
              </a:rPr>
              <a:t>:   2,0%  </a:t>
            </a:r>
          </a:p>
          <a:p>
            <a:pPr lvl="1"/>
            <a:r>
              <a:rPr lang="en-US" sz="2300" b="1" dirty="0" err="1">
                <a:solidFill>
                  <a:srgbClr val="002060"/>
                </a:solidFill>
              </a:rPr>
              <a:t>França</a:t>
            </a:r>
            <a:r>
              <a:rPr lang="en-US" sz="2300" b="1" dirty="0">
                <a:solidFill>
                  <a:srgbClr val="002060"/>
                </a:solidFill>
              </a:rPr>
              <a:t>:	0,8%</a:t>
            </a:r>
          </a:p>
          <a:p>
            <a:pPr lvl="1"/>
            <a:r>
              <a:rPr lang="en-US" sz="2300" b="1" dirty="0" err="1">
                <a:solidFill>
                  <a:srgbClr val="002060"/>
                </a:solidFill>
              </a:rPr>
              <a:t>Itália</a:t>
            </a:r>
            <a:r>
              <a:rPr lang="en-US" sz="2300" b="1" dirty="0">
                <a:solidFill>
                  <a:srgbClr val="002060"/>
                </a:solidFill>
              </a:rPr>
              <a:t>:            0,8%</a:t>
            </a:r>
          </a:p>
          <a:p>
            <a:pPr lvl="1"/>
            <a:r>
              <a:rPr lang="en-US" sz="2300" b="1" dirty="0" err="1">
                <a:solidFill>
                  <a:srgbClr val="002060"/>
                </a:solidFill>
              </a:rPr>
              <a:t>Espanha</a:t>
            </a:r>
            <a:r>
              <a:rPr lang="en-US" sz="2300" b="1" dirty="0">
                <a:solidFill>
                  <a:srgbClr val="002060"/>
                </a:solidFill>
              </a:rPr>
              <a:t>:     2,4%</a:t>
            </a:r>
          </a:p>
          <a:p>
            <a:pPr marL="457200" lvl="1" indent="0">
              <a:buNone/>
            </a:pPr>
            <a:endParaRPr lang="en-US" sz="2300" b="1" dirty="0"/>
          </a:p>
          <a:p>
            <a:pPr marL="457200" lvl="1" indent="0">
              <a:buNone/>
            </a:pPr>
            <a:r>
              <a:rPr lang="en-US" sz="2300" b="1" dirty="0"/>
              <a:t>(</a:t>
            </a:r>
            <a:r>
              <a:rPr lang="en-US" sz="2300" b="1" dirty="0" err="1"/>
              <a:t>Já</a:t>
            </a:r>
            <a:r>
              <a:rPr lang="en-US" sz="2300" b="1" dirty="0"/>
              <a:t> o </a:t>
            </a:r>
            <a:r>
              <a:rPr lang="en-US" sz="2300" b="1" dirty="0" err="1"/>
              <a:t>Reino</a:t>
            </a:r>
            <a:r>
              <a:rPr lang="en-US" sz="2300" b="1" dirty="0"/>
              <a:t> </a:t>
            </a:r>
            <a:r>
              <a:rPr lang="en-US" sz="2300" b="1" dirty="0" err="1"/>
              <a:t>Unido</a:t>
            </a:r>
            <a:r>
              <a:rPr lang="en-US" sz="2300" b="1" dirty="0"/>
              <a:t> </a:t>
            </a:r>
            <a:r>
              <a:rPr lang="en-US" sz="2300" b="1" dirty="0" err="1"/>
              <a:t>cresceu</a:t>
            </a:r>
            <a:r>
              <a:rPr lang="en-US" sz="2300" b="1" dirty="0"/>
              <a:t> 1,6% </a:t>
            </a:r>
            <a:r>
              <a:rPr lang="en-US" sz="2300" b="1" dirty="0" err="1"/>
              <a:t>em</a:t>
            </a:r>
            <a:r>
              <a:rPr lang="en-US" sz="2300" b="1" dirty="0"/>
              <a:t> </a:t>
            </a:r>
            <a:r>
              <a:rPr lang="en-US" sz="2300" b="1" dirty="0" err="1"/>
              <a:t>relação</a:t>
            </a:r>
            <a:r>
              <a:rPr lang="en-US" sz="2300" b="1" dirty="0"/>
              <a:t> </a:t>
            </a:r>
            <a:r>
              <a:rPr lang="en-US" sz="2300" b="1" dirty="0" err="1"/>
              <a:t>ao</a:t>
            </a:r>
            <a:r>
              <a:rPr lang="en-US" sz="2300" b="1" dirty="0"/>
              <a:t> </a:t>
            </a:r>
            <a:r>
              <a:rPr lang="en-US" sz="2300" b="1" dirty="0" err="1"/>
              <a:t>primeiro</a:t>
            </a:r>
            <a:r>
              <a:rPr lang="en-US" sz="2300" b="1" dirty="0"/>
              <a:t> </a:t>
            </a:r>
            <a:r>
              <a:rPr lang="en-US" sz="2300" b="1" dirty="0" err="1"/>
              <a:t>trimestre</a:t>
            </a:r>
            <a:r>
              <a:rPr lang="en-US" sz="2300" b="1" dirty="0"/>
              <a:t> de 2018)</a:t>
            </a:r>
          </a:p>
          <a:p>
            <a:pPr marL="457200" lvl="1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r>
              <a:rPr lang="en-US" sz="2300" b="1" dirty="0" err="1"/>
              <a:t>Inflação</a:t>
            </a:r>
            <a:r>
              <a:rPr lang="en-US" sz="2300" b="1" dirty="0"/>
              <a:t> </a:t>
            </a:r>
            <a:r>
              <a:rPr lang="en-US" sz="2300" b="1" dirty="0" err="1"/>
              <a:t>anual</a:t>
            </a:r>
            <a:r>
              <a:rPr lang="en-US" sz="2300" b="1" dirty="0"/>
              <a:t> </a:t>
            </a:r>
            <a:r>
              <a:rPr lang="en-US" sz="2300" b="1" dirty="0" err="1"/>
              <a:t>foi</a:t>
            </a:r>
            <a:r>
              <a:rPr lang="en-US" sz="2300" b="1" dirty="0"/>
              <a:t> de 2,1% </a:t>
            </a:r>
            <a:r>
              <a:rPr lang="en-US" sz="2300" b="1" dirty="0" err="1"/>
              <a:t>em</a:t>
            </a:r>
            <a:r>
              <a:rPr lang="en-US" sz="2300" b="1" dirty="0"/>
              <a:t> </a:t>
            </a:r>
            <a:r>
              <a:rPr lang="en-US" sz="2300" b="1" dirty="0" err="1"/>
              <a:t>setembro</a:t>
            </a:r>
            <a:r>
              <a:rPr lang="en-US" sz="2300" b="1" dirty="0"/>
              <a:t> de 2018, </a:t>
            </a:r>
            <a:r>
              <a:rPr lang="en-US" sz="2300" b="1" dirty="0" err="1"/>
              <a:t>acima</a:t>
            </a:r>
            <a:r>
              <a:rPr lang="en-US" sz="2300" b="1" dirty="0"/>
              <a:t> dos 2,0% </a:t>
            </a:r>
            <a:r>
              <a:rPr lang="en-US" sz="2300" b="1" dirty="0" err="1"/>
              <a:t>em</a:t>
            </a:r>
            <a:r>
              <a:rPr lang="en-US" sz="2300" b="1" dirty="0"/>
              <a:t> </a:t>
            </a:r>
            <a:r>
              <a:rPr lang="en-US" sz="2300" b="1" dirty="0" err="1"/>
              <a:t>agosto</a:t>
            </a:r>
            <a:r>
              <a:rPr lang="en-US" sz="2300" b="1" dirty="0"/>
              <a:t>. A </a:t>
            </a:r>
            <a:r>
              <a:rPr lang="en-US" sz="2300" b="1" dirty="0" err="1"/>
              <a:t>inflação</a:t>
            </a:r>
            <a:r>
              <a:rPr lang="en-US" sz="2300" b="1" dirty="0"/>
              <a:t> </a:t>
            </a:r>
            <a:r>
              <a:rPr lang="en-US" sz="2300" b="1" dirty="0" err="1"/>
              <a:t>anual</a:t>
            </a:r>
            <a:r>
              <a:rPr lang="en-US" sz="2300" b="1" dirty="0"/>
              <a:t> </a:t>
            </a:r>
            <a:r>
              <a:rPr lang="en-US" sz="2300" b="1" dirty="0" err="1"/>
              <a:t>em</a:t>
            </a:r>
            <a:r>
              <a:rPr lang="en-US" sz="2300" b="1" dirty="0"/>
              <a:t> </a:t>
            </a:r>
            <a:r>
              <a:rPr lang="en-US" sz="2300" b="1" dirty="0" err="1"/>
              <a:t>setembro</a:t>
            </a:r>
            <a:r>
              <a:rPr lang="en-US" sz="2300" b="1" dirty="0"/>
              <a:t> de 2017 </a:t>
            </a:r>
            <a:r>
              <a:rPr lang="en-US" sz="2300" b="1" dirty="0" err="1"/>
              <a:t>tinha</a:t>
            </a:r>
            <a:r>
              <a:rPr lang="en-US" sz="2300" b="1" dirty="0"/>
              <a:t> </a:t>
            </a:r>
            <a:r>
              <a:rPr lang="en-US" sz="2300" b="1" dirty="0" err="1"/>
              <a:t>sido</a:t>
            </a:r>
            <a:r>
              <a:rPr lang="en-US" sz="2300" b="1" dirty="0"/>
              <a:t> 1,5%. A </a:t>
            </a:r>
            <a:r>
              <a:rPr lang="en-US" sz="2300" b="1" dirty="0" err="1"/>
              <a:t>inflação</a:t>
            </a:r>
            <a:r>
              <a:rPr lang="en-US" sz="2300" b="1" dirty="0"/>
              <a:t> </a:t>
            </a:r>
            <a:r>
              <a:rPr lang="en-US" sz="2300" b="1" dirty="0" err="1"/>
              <a:t>em</a:t>
            </a:r>
            <a:r>
              <a:rPr lang="en-US" sz="2300" b="1" dirty="0"/>
              <a:t> 2017 </a:t>
            </a:r>
            <a:r>
              <a:rPr lang="en-US" sz="2300" b="1" dirty="0" err="1"/>
              <a:t>foi</a:t>
            </a:r>
            <a:r>
              <a:rPr lang="en-US" sz="2300" b="1" dirty="0"/>
              <a:t> de 1,4%, </a:t>
            </a:r>
            <a:r>
              <a:rPr lang="en-US" sz="2300" b="1" dirty="0" err="1"/>
              <a:t>acima</a:t>
            </a:r>
            <a:r>
              <a:rPr lang="en-US" sz="2300" b="1" dirty="0"/>
              <a:t> dos 1,1% </a:t>
            </a:r>
            <a:r>
              <a:rPr lang="en-US" sz="2300" b="1" dirty="0" err="1"/>
              <a:t>em</a:t>
            </a:r>
            <a:r>
              <a:rPr lang="en-US" sz="2300" b="1" dirty="0"/>
              <a:t> 2016. </a:t>
            </a:r>
          </a:p>
          <a:p>
            <a:endParaRPr lang="en-US" sz="2100" b="1" dirty="0"/>
          </a:p>
          <a:p>
            <a:r>
              <a:rPr lang="en-US" sz="2300" b="1" dirty="0"/>
              <a:t>Taxa </a:t>
            </a:r>
            <a:r>
              <a:rPr lang="en-US" sz="2300" b="1" dirty="0" err="1"/>
              <a:t>média</a:t>
            </a:r>
            <a:r>
              <a:rPr lang="en-US" sz="2300" b="1" dirty="0"/>
              <a:t> de </a:t>
            </a:r>
            <a:r>
              <a:rPr lang="en-US" sz="2300" b="1" dirty="0" err="1"/>
              <a:t>desemprego</a:t>
            </a:r>
            <a:r>
              <a:rPr lang="en-US" sz="2300" b="1" dirty="0"/>
              <a:t> </a:t>
            </a:r>
            <a:r>
              <a:rPr lang="en-US" sz="2300" b="1" dirty="0" err="1"/>
              <a:t>em</a:t>
            </a:r>
            <a:r>
              <a:rPr lang="en-US" sz="2300" b="1" dirty="0"/>
              <a:t> </a:t>
            </a:r>
            <a:r>
              <a:rPr lang="en-US" sz="2300" b="1" dirty="0" err="1"/>
              <a:t>agosto</a:t>
            </a:r>
            <a:r>
              <a:rPr lang="en-US" sz="2300" b="1" dirty="0"/>
              <a:t> de 2018: 8,1% (9,0% </a:t>
            </a:r>
            <a:r>
              <a:rPr lang="en-US" sz="2300" b="1" dirty="0" err="1"/>
              <a:t>em</a:t>
            </a:r>
            <a:r>
              <a:rPr lang="en-US" sz="2300" b="1" dirty="0"/>
              <a:t> </a:t>
            </a:r>
            <a:r>
              <a:rPr lang="en-US" sz="2300" b="1" dirty="0" err="1"/>
              <a:t>agosto</a:t>
            </a:r>
            <a:r>
              <a:rPr lang="en-US" sz="2300" b="1" dirty="0"/>
              <a:t> de 2017)</a:t>
            </a:r>
          </a:p>
          <a:p>
            <a:pPr lvl="1"/>
            <a:r>
              <a:rPr lang="en-US" b="1" dirty="0" err="1">
                <a:solidFill>
                  <a:srgbClr val="002060"/>
                </a:solidFill>
              </a:rPr>
              <a:t>Alemanha</a:t>
            </a:r>
            <a:r>
              <a:rPr lang="en-US" b="1" dirty="0">
                <a:solidFill>
                  <a:srgbClr val="002060"/>
                </a:solidFill>
              </a:rPr>
              <a:t>:  3,4%   /    </a:t>
            </a:r>
            <a:r>
              <a:rPr lang="en-US" b="1" dirty="0" err="1">
                <a:solidFill>
                  <a:srgbClr val="002060"/>
                </a:solidFill>
              </a:rPr>
              <a:t>França</a:t>
            </a:r>
            <a:r>
              <a:rPr lang="en-US" b="1" dirty="0">
                <a:solidFill>
                  <a:srgbClr val="002060"/>
                </a:solidFill>
              </a:rPr>
              <a:t>:       9,3%</a:t>
            </a:r>
          </a:p>
          <a:p>
            <a:pPr lvl="1"/>
            <a:r>
              <a:rPr lang="en-US" b="1" dirty="0" err="1">
                <a:solidFill>
                  <a:srgbClr val="002060"/>
                </a:solidFill>
              </a:rPr>
              <a:t>Itália</a:t>
            </a:r>
            <a:r>
              <a:rPr lang="en-US" b="1" dirty="0">
                <a:solidFill>
                  <a:srgbClr val="002060"/>
                </a:solidFill>
              </a:rPr>
              <a:t>:           9,7%  /    </a:t>
            </a:r>
            <a:r>
              <a:rPr lang="en-US" b="1" dirty="0" err="1">
                <a:solidFill>
                  <a:srgbClr val="002060"/>
                </a:solidFill>
              </a:rPr>
              <a:t>Espanha</a:t>
            </a:r>
            <a:r>
              <a:rPr lang="en-US" b="1" dirty="0">
                <a:solidFill>
                  <a:srgbClr val="002060"/>
                </a:solidFill>
              </a:rPr>
              <a:t>:   15,2%</a:t>
            </a:r>
          </a:p>
          <a:p>
            <a:pPr marL="0" indent="0">
              <a:buNone/>
            </a:pPr>
            <a:r>
              <a:rPr lang="en-US" sz="2100" b="1" dirty="0"/>
              <a:t> </a:t>
            </a:r>
          </a:p>
          <a:p>
            <a:r>
              <a:rPr lang="pt-BR" sz="2300" b="1" dirty="0"/>
              <a:t>O índice de expectativas econômicas do instituto ZEW da Alemanha caiu para -24,7 pontos em outubro de -10,6 pontos em setembro. As expectativas eram de -12,0 pontos. Ficou igual ao valor de julho e representa o valor mais baixo desde agosto de 2012. Em março de 2018 ainda estava positivo em 5,1 pontos. A média histórica do índice é de 22,8 pontos desde 1991. A máxima histórica foi 89,6 pontos em janeiro de 2000 e a mínima foi  -63,9 pontos em julho de 2008. O sentimento tem sido afetado pelas consequências negativas da guerra comercial entre Estados Unidos e China sobre o comércio mundial e, portanto, as exportações da Alemanha. Também teve sua influencia negativa a possibilidade de um “Hard Brexit”, bem como a instabilidade da coalizão do governo Merkel.  </a:t>
            </a:r>
          </a:p>
          <a:p>
            <a:pPr marL="0" indent="0">
              <a:buNone/>
            </a:pPr>
            <a:endParaRPr lang="en-US" sz="2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2260" y="6374888"/>
            <a:ext cx="2133600" cy="476250"/>
          </a:xfrm>
        </p:spPr>
        <p:txBody>
          <a:bodyPr/>
          <a:lstStyle/>
          <a:p>
            <a:pPr algn="r"/>
            <a:fld id="{10342D9E-FD8A-4ADA-A1E5-CD914F4802EF}" type="slidenum">
              <a:rPr lang="pt-BR" sz="1400" b="1" smtClean="0">
                <a:solidFill>
                  <a:schemeClr val="accent4"/>
                </a:solidFill>
              </a:rPr>
              <a:pPr algn="r"/>
              <a:t>8</a:t>
            </a:fld>
            <a:endParaRPr lang="pt-BR" sz="14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03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2800" b="1" dirty="0"/>
              <a:t>Economia </a:t>
            </a:r>
            <a:r>
              <a:rPr lang="en-US" sz="2800" b="1" dirty="0" err="1"/>
              <a:t>Brasileira</a:t>
            </a:r>
            <a:endParaRPr lang="en-US" sz="2800" b="1" dirty="0"/>
          </a:p>
          <a:p>
            <a:pPr algn="ctr"/>
            <a:endParaRPr lang="en-US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6939540" y="6364002"/>
            <a:ext cx="2133600" cy="476250"/>
          </a:xfrm>
        </p:spPr>
        <p:txBody>
          <a:bodyPr/>
          <a:lstStyle/>
          <a:p>
            <a:fld id="{8172B9CB-B232-40F1-A22E-01D1E50A3A67}" type="slidenum">
              <a:rPr lang="pt-BR" b="1" smtClean="0">
                <a:solidFill>
                  <a:schemeClr val="bg1"/>
                </a:solidFill>
              </a:rPr>
              <a:pPr/>
              <a:t>9</a:t>
            </a:fld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714204"/>
      </p:ext>
    </p:extLst>
  </p:cSld>
  <p:clrMapOvr>
    <a:masterClrMapping/>
  </p:clrMapOvr>
</p:sld>
</file>

<file path=ppt/theme/theme1.xml><?xml version="1.0" encoding="utf-8"?>
<a:theme xmlns:a="http://schemas.openxmlformats.org/drawingml/2006/main" name="4_Templates_Institucional">
  <a:themeElements>
    <a:clrScheme name="Templates_Institucion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s_Institucio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s_Institucio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s_Institucio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s_Institucio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s_Institucio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s_Institucio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s_Institucio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s_Institucio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s_Institucio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s_Institucio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s_Institucio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s_Institucio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s_Institucio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Template Icatu">
      <a:dk1>
        <a:srgbClr val="003E69"/>
      </a:dk1>
      <a:lt1>
        <a:srgbClr val="939598"/>
      </a:lt1>
      <a:dk2>
        <a:srgbClr val="96172E"/>
      </a:dk2>
      <a:lt2>
        <a:srgbClr val="589199"/>
      </a:lt2>
      <a:accent1>
        <a:srgbClr val="F2AF00"/>
      </a:accent1>
      <a:accent2>
        <a:srgbClr val="999D19"/>
      </a:accent2>
      <a:accent3>
        <a:srgbClr val="DF6020"/>
      </a:accent3>
      <a:accent4>
        <a:srgbClr val="FFFFFF"/>
      </a:accent4>
      <a:accent5>
        <a:srgbClr val="5F5F5F"/>
      </a:accent5>
      <a:accent6>
        <a:srgbClr val="000000"/>
      </a:accent6>
      <a:hlink>
        <a:srgbClr val="0B9BFF"/>
      </a:hlink>
      <a:folHlink>
        <a:srgbClr val="98BEC4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Templates_Institucional_2010</Template>
  <TotalTime>59739</TotalTime>
  <Words>882</Words>
  <Application>Microsoft Office PowerPoint</Application>
  <PresentationFormat>On-screen Show (4:3)</PresentationFormat>
  <Paragraphs>185</Paragraphs>
  <Slides>39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Wingdings</vt:lpstr>
      <vt:lpstr>4_Templates_Institucional</vt:lpstr>
      <vt:lpstr>Tema do Office</vt:lpstr>
      <vt:lpstr>Desempenho da Economia Brasileira e Cenário Econômicos Pós-Eleições</vt:lpstr>
      <vt:lpstr>PIB Mundial 2017</vt:lpstr>
      <vt:lpstr>PowerPoint Presentation</vt:lpstr>
      <vt:lpstr>Crise política nos EUA: Os mais importantes assessores do president Trump renunciaram ou foram demitidos nos primeiros 7 meses de governo</vt:lpstr>
      <vt:lpstr> Economia Americana:  PIB </vt:lpstr>
      <vt:lpstr>EUA Mercado de Trabalho: Taxa de Desemprego</vt:lpstr>
      <vt:lpstr>PIB Mundial FMI: Realizado e Projetado</vt:lpstr>
      <vt:lpstr>Dados Principais Zona do Euro</vt:lpstr>
      <vt:lpstr>PowerPoint Presentation</vt:lpstr>
      <vt:lpstr>PowerPoint Presentation</vt:lpstr>
      <vt:lpstr>IPCA Mensal</vt:lpstr>
      <vt:lpstr>IPCA: 12 Meses</vt:lpstr>
      <vt:lpstr>Relatório Focus Banco Central</vt:lpstr>
      <vt:lpstr>Expectativa de Inflação 2018 – Banco Central</vt:lpstr>
      <vt:lpstr>PIB Brasil: 2do Trimestre 2018</vt:lpstr>
      <vt:lpstr>PIB Brasil: Consumo das Famílias</vt:lpstr>
      <vt:lpstr>PIB Brasil: Investimentos</vt:lpstr>
      <vt:lpstr>PIB com Ajuste Sazonal</vt:lpstr>
      <vt:lpstr>Produção Industrial – Categorias de Uso</vt:lpstr>
      <vt:lpstr>Produção Industrial com Ajuste Sazonal</vt:lpstr>
      <vt:lpstr>Índice de Confiança do Empresário Industrial - CNI</vt:lpstr>
      <vt:lpstr>Vendas do Comércio Varejista</vt:lpstr>
      <vt:lpstr>Índice de Confiança do Comércio - FGV</vt:lpstr>
      <vt:lpstr>Projeção de PIB Banco Central</vt:lpstr>
      <vt:lpstr>Mercado de Trabalho: Taxa de Desemprego</vt:lpstr>
      <vt:lpstr>Mercado de Trabalho: Rendimento Real do Pessoal Ocupado</vt:lpstr>
      <vt:lpstr>Mercado de Trabalho: CAGED</vt:lpstr>
      <vt:lpstr>Índice de Confiança do Consumidor - FGV</vt:lpstr>
      <vt:lpstr>Superávit Primário do Setor Público – 12 Meses (% do PIB)</vt:lpstr>
      <vt:lpstr>Balanço de Pagamentos: Resultado da Conta Corrente</vt:lpstr>
      <vt:lpstr>Taxa de Câmbio: 2011 - 2018</vt:lpstr>
      <vt:lpstr>IBOVESPA: 2008 - 2018</vt:lpstr>
      <vt:lpstr>Risco Brasil e Argentina: Embi</vt:lpstr>
      <vt:lpstr>PowerPoint Presentation</vt:lpstr>
      <vt:lpstr>Principais Números da Previdência Social no Brasil</vt:lpstr>
      <vt:lpstr>Cenário de Curto, Médio e Longo Prazos – Referência</vt:lpstr>
      <vt:lpstr>Taxa de Juros Real Selic Histórica</vt:lpstr>
      <vt:lpstr>PowerPoint Presentation</vt:lpstr>
      <vt:lpstr>Países Selecionados da América Latina: Dados Principais de 2017</vt:lpstr>
    </vt:vector>
  </TitlesOfParts>
  <Company>ICATU HARTFORD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Victoria Werneck</dc:creator>
  <cp:lastModifiedBy>Victoria Werneck</cp:lastModifiedBy>
  <cp:revision>3472</cp:revision>
  <cp:lastPrinted>2018-04-20T22:06:41Z</cp:lastPrinted>
  <dcterms:created xsi:type="dcterms:W3CDTF">2010-06-21T13:29:29Z</dcterms:created>
  <dcterms:modified xsi:type="dcterms:W3CDTF">2018-10-30T03:59:27Z</dcterms:modified>
</cp:coreProperties>
</file>